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3.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4.xml" ContentType="application/vnd.openxmlformats-officedocument.presentationml.comments+xml"/>
  <Override PartName="/ppt/notesSlides/notesSlide34.xml" ContentType="application/vnd.openxmlformats-officedocument.presentationml.notesSlide+xml"/>
  <Override PartName="/ppt/comments/comment5.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sldIdLst>
    <p:sldId id="306" r:id="rId2"/>
    <p:sldId id="433" r:id="rId3"/>
    <p:sldId id="424" r:id="rId4"/>
    <p:sldId id="410" r:id="rId5"/>
    <p:sldId id="435" r:id="rId6"/>
    <p:sldId id="412" r:id="rId7"/>
    <p:sldId id="423" r:id="rId8"/>
    <p:sldId id="483" r:id="rId9"/>
    <p:sldId id="422" r:id="rId10"/>
    <p:sldId id="413" r:id="rId11"/>
    <p:sldId id="294" r:id="rId12"/>
    <p:sldId id="308" r:id="rId13"/>
    <p:sldId id="484" r:id="rId14"/>
    <p:sldId id="442" r:id="rId15"/>
    <p:sldId id="443" r:id="rId16"/>
    <p:sldId id="482" r:id="rId17"/>
    <p:sldId id="303" r:id="rId18"/>
    <p:sldId id="289" r:id="rId19"/>
    <p:sldId id="444" r:id="rId20"/>
    <p:sldId id="445" r:id="rId21"/>
    <p:sldId id="398" r:id="rId22"/>
    <p:sldId id="437" r:id="rId23"/>
    <p:sldId id="438" r:id="rId24"/>
    <p:sldId id="446" r:id="rId25"/>
    <p:sldId id="451" r:id="rId26"/>
    <p:sldId id="447" r:id="rId27"/>
    <p:sldId id="452" r:id="rId28"/>
    <p:sldId id="453" r:id="rId29"/>
    <p:sldId id="464" r:id="rId30"/>
    <p:sldId id="465" r:id="rId31"/>
    <p:sldId id="448" r:id="rId32"/>
    <p:sldId id="450" r:id="rId33"/>
    <p:sldId id="449" r:id="rId34"/>
    <p:sldId id="454" r:id="rId35"/>
    <p:sldId id="455" r:id="rId36"/>
    <p:sldId id="456" r:id="rId37"/>
    <p:sldId id="457" r:id="rId38"/>
    <p:sldId id="458" r:id="rId39"/>
    <p:sldId id="459" r:id="rId40"/>
    <p:sldId id="460" r:id="rId41"/>
    <p:sldId id="461" r:id="rId42"/>
    <p:sldId id="462" r:id="rId43"/>
    <p:sldId id="463" r:id="rId44"/>
    <p:sldId id="466" r:id="rId45"/>
    <p:sldId id="468" r:id="rId46"/>
    <p:sldId id="314" r:id="rId47"/>
    <p:sldId id="469" r:id="rId48"/>
    <p:sldId id="471" r:id="rId49"/>
    <p:sldId id="406" r:id="rId50"/>
    <p:sldId id="470" r:id="rId51"/>
    <p:sldId id="472" r:id="rId52"/>
    <p:sldId id="476" r:id="rId53"/>
    <p:sldId id="475" r:id="rId54"/>
    <p:sldId id="479" r:id="rId55"/>
    <p:sldId id="480" r:id="rId56"/>
    <p:sldId id="477" r:id="rId57"/>
    <p:sldId id="478" r:id="rId58"/>
    <p:sldId id="481" r:id="rId59"/>
    <p:sldId id="473" r:id="rId60"/>
    <p:sldId id="474" r:id="rId61"/>
    <p:sldId id="307" r:id="rId62"/>
    <p:sldId id="391" r:id="rId63"/>
    <p:sldId id="272" r:id="rId64"/>
    <p:sldId id="274" r:id="rId65"/>
    <p:sldId id="429" r:id="rId66"/>
    <p:sldId id="277" r:id="rId67"/>
    <p:sldId id="419" r:id="rId68"/>
    <p:sldId id="420" r:id="rId69"/>
    <p:sldId id="421" r:id="rId70"/>
    <p:sldId id="428" r:id="rId71"/>
    <p:sldId id="258" r:id="rId72"/>
    <p:sldId id="260" r:id="rId73"/>
    <p:sldId id="434" r:id="rId74"/>
    <p:sldId id="485"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eler Jr, Michael James" initials="SJMJ" lastIdx="16" clrIdx="0">
    <p:extLst>
      <p:ext uri="{19B8F6BF-5375-455C-9EA6-DF929625EA0E}">
        <p15:presenceInfo xmlns:p15="http://schemas.microsoft.com/office/powerpoint/2012/main" userId="S::sielerjm@oregonstate.edu::7edeff3c-38ab-4ac3-a485-a5fc2ee9f54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73F09"/>
    <a:srgbClr val="FF3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1F01BA-FB63-4CFC-B4D7-01DFCB49B62A}" v="38" dt="2022-09-30T15:56:50.852"/>
    <p1510:client id="{D38D86F9-65E3-491F-A87B-8398BE27D0E1}" v="27" dt="2022-09-30T18:31:26.5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12"/>
    <p:restoredTop sz="70562"/>
  </p:normalViewPr>
  <p:slideViewPr>
    <p:cSldViewPr snapToGrid="0" snapToObjects="1">
      <p:cViewPr varScale="1">
        <p:scale>
          <a:sx n="80" d="100"/>
          <a:sy n="80" d="100"/>
        </p:scale>
        <p:origin x="192" y="704"/>
      </p:cViewPr>
      <p:guideLst/>
    </p:cSldViewPr>
  </p:slideViewPr>
  <p:notesTextViewPr>
    <p:cViewPr>
      <p:scale>
        <a:sx n="110" d="100"/>
        <a:sy n="110" d="100"/>
      </p:scale>
      <p:origin x="0" y="0"/>
    </p:cViewPr>
  </p:notesTextViewPr>
  <p:sorterViewPr>
    <p:cViewPr>
      <p:scale>
        <a:sx n="118" d="100"/>
        <a:sy n="11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James Sieler Jr" userId="02ZSZjfBJeF90y36jiqhucoM2MrPXHPZsYSLoSd3w4E=" providerId="None" clId="Web-{7F1F01BA-FB63-4CFC-B4D7-01DFCB49B62A}"/>
    <pc:docChg chg="addSld modSld sldOrd">
      <pc:chgData name="Michael James Sieler Jr" userId="02ZSZjfBJeF90y36jiqhucoM2MrPXHPZsYSLoSd3w4E=" providerId="None" clId="Web-{7F1F01BA-FB63-4CFC-B4D7-01DFCB49B62A}" dt="2022-09-30T15:56:50.852" v="31" actId="1076"/>
      <pc:docMkLst>
        <pc:docMk/>
      </pc:docMkLst>
      <pc:sldChg chg="modSp">
        <pc:chgData name="Michael James Sieler Jr" userId="02ZSZjfBJeF90y36jiqhucoM2MrPXHPZsYSLoSd3w4E=" providerId="None" clId="Web-{7F1F01BA-FB63-4CFC-B4D7-01DFCB49B62A}" dt="2022-09-30T15:49:48.999" v="6" actId="1076"/>
        <pc:sldMkLst>
          <pc:docMk/>
          <pc:sldMk cId="301747390" sldId="308"/>
        </pc:sldMkLst>
        <pc:spChg chg="mod">
          <ac:chgData name="Michael James Sieler Jr" userId="02ZSZjfBJeF90y36jiqhucoM2MrPXHPZsYSLoSd3w4E=" providerId="None" clId="Web-{7F1F01BA-FB63-4CFC-B4D7-01DFCB49B62A}" dt="2022-09-30T15:49:48.999" v="6" actId="1076"/>
          <ac:spMkLst>
            <pc:docMk/>
            <pc:sldMk cId="301747390" sldId="308"/>
            <ac:spMk id="9" creationId="{226F93E9-7D4F-E345-8754-63B2B9BD953A}"/>
          </ac:spMkLst>
        </pc:spChg>
      </pc:sldChg>
      <pc:sldChg chg="addSp delSp modSp">
        <pc:chgData name="Michael James Sieler Jr" userId="02ZSZjfBJeF90y36jiqhucoM2MrPXHPZsYSLoSd3w4E=" providerId="None" clId="Web-{7F1F01BA-FB63-4CFC-B4D7-01DFCB49B62A}" dt="2022-09-30T15:56:50.852" v="31" actId="1076"/>
        <pc:sldMkLst>
          <pc:docMk/>
          <pc:sldMk cId="3158572101" sldId="423"/>
        </pc:sldMkLst>
        <pc:picChg chg="del mod">
          <ac:chgData name="Michael James Sieler Jr" userId="02ZSZjfBJeF90y36jiqhucoM2MrPXHPZsYSLoSd3w4E=" providerId="None" clId="Web-{7F1F01BA-FB63-4CFC-B4D7-01DFCB49B62A}" dt="2022-09-30T15:52:41.081" v="14"/>
          <ac:picMkLst>
            <pc:docMk/>
            <pc:sldMk cId="3158572101" sldId="423"/>
            <ac:picMk id="4" creationId="{F0637DA4-2786-DC42-AE23-742F8B128E9C}"/>
          </ac:picMkLst>
        </pc:picChg>
        <pc:picChg chg="add del mod">
          <ac:chgData name="Michael James Sieler Jr" userId="02ZSZjfBJeF90y36jiqhucoM2MrPXHPZsYSLoSd3w4E=" providerId="None" clId="Web-{7F1F01BA-FB63-4CFC-B4D7-01DFCB49B62A}" dt="2022-09-30T15:56:44.696" v="28"/>
          <ac:picMkLst>
            <pc:docMk/>
            <pc:sldMk cId="3158572101" sldId="423"/>
            <ac:picMk id="7" creationId="{07CEB0C3-2055-0B65-FCD0-860CEEE60357}"/>
          </ac:picMkLst>
        </pc:picChg>
        <pc:picChg chg="add mod">
          <ac:chgData name="Michael James Sieler Jr" userId="02ZSZjfBJeF90y36jiqhucoM2MrPXHPZsYSLoSd3w4E=" providerId="None" clId="Web-{7F1F01BA-FB63-4CFC-B4D7-01DFCB49B62A}" dt="2022-09-30T15:56:50.852" v="31" actId="1076"/>
          <ac:picMkLst>
            <pc:docMk/>
            <pc:sldMk cId="3158572101" sldId="423"/>
            <ac:picMk id="8" creationId="{715E73F3-6FDA-D235-B400-2FBCFD96868F}"/>
          </ac:picMkLst>
        </pc:picChg>
      </pc:sldChg>
      <pc:sldChg chg="ord">
        <pc:chgData name="Michael James Sieler Jr" userId="02ZSZjfBJeF90y36jiqhucoM2MrPXHPZsYSLoSd3w4E=" providerId="None" clId="Web-{7F1F01BA-FB63-4CFC-B4D7-01DFCB49B62A}" dt="2022-09-30T15:49:34.201" v="1"/>
        <pc:sldMkLst>
          <pc:docMk/>
          <pc:sldMk cId="1397977353" sldId="442"/>
        </pc:sldMkLst>
      </pc:sldChg>
      <pc:sldChg chg="addSp delSp">
        <pc:chgData name="Michael James Sieler Jr" userId="02ZSZjfBJeF90y36jiqhucoM2MrPXHPZsYSLoSd3w4E=" providerId="None" clId="Web-{7F1F01BA-FB63-4CFC-B4D7-01DFCB49B62A}" dt="2022-09-30T15:49:51.467" v="7"/>
        <pc:sldMkLst>
          <pc:docMk/>
          <pc:sldMk cId="3018143584" sldId="443"/>
        </pc:sldMkLst>
        <pc:spChg chg="add">
          <ac:chgData name="Michael James Sieler Jr" userId="02ZSZjfBJeF90y36jiqhucoM2MrPXHPZsYSLoSd3w4E=" providerId="None" clId="Web-{7F1F01BA-FB63-4CFC-B4D7-01DFCB49B62A}" dt="2022-09-30T15:49:51.467" v="7"/>
          <ac:spMkLst>
            <pc:docMk/>
            <pc:sldMk cId="3018143584" sldId="443"/>
            <ac:spMk id="5" creationId="{893088CB-255B-81E9-C2AC-BBBD225F76D4}"/>
          </ac:spMkLst>
        </pc:spChg>
        <pc:picChg chg="del">
          <ac:chgData name="Michael James Sieler Jr" userId="02ZSZjfBJeF90y36jiqhucoM2MrPXHPZsYSLoSd3w4E=" providerId="None" clId="Web-{7F1F01BA-FB63-4CFC-B4D7-01DFCB49B62A}" dt="2022-09-30T15:49:45.483" v="5"/>
          <ac:picMkLst>
            <pc:docMk/>
            <pc:sldMk cId="3018143584" sldId="443"/>
            <ac:picMk id="6" creationId="{9CD8F99B-036D-A863-2CD0-8E3308CDC4E3}"/>
          </ac:picMkLst>
        </pc:picChg>
        <pc:picChg chg="del">
          <ac:chgData name="Michael James Sieler Jr" userId="02ZSZjfBJeF90y36jiqhucoM2MrPXHPZsYSLoSd3w4E=" providerId="None" clId="Web-{7F1F01BA-FB63-4CFC-B4D7-01DFCB49B62A}" dt="2022-09-30T15:49:45.483" v="4"/>
          <ac:picMkLst>
            <pc:docMk/>
            <pc:sldMk cId="3018143584" sldId="443"/>
            <ac:picMk id="9" creationId="{410BFE47-0E0A-33D7-26FC-37C83FFABA53}"/>
          </ac:picMkLst>
        </pc:picChg>
      </pc:sldChg>
      <pc:sldChg chg="addSp new">
        <pc:chgData name="Michael James Sieler Jr" userId="02ZSZjfBJeF90y36jiqhucoM2MrPXHPZsYSLoSd3w4E=" providerId="None" clId="Web-{7F1F01BA-FB63-4CFC-B4D7-01DFCB49B62A}" dt="2022-09-30T15:49:38.342" v="3"/>
        <pc:sldMkLst>
          <pc:docMk/>
          <pc:sldMk cId="2844530241" sldId="482"/>
        </pc:sldMkLst>
        <pc:picChg chg="add">
          <ac:chgData name="Michael James Sieler Jr" userId="02ZSZjfBJeF90y36jiqhucoM2MrPXHPZsYSLoSd3w4E=" providerId="None" clId="Web-{7F1F01BA-FB63-4CFC-B4D7-01DFCB49B62A}" dt="2022-09-30T15:49:38.327" v="2"/>
          <ac:picMkLst>
            <pc:docMk/>
            <pc:sldMk cId="2844530241" sldId="482"/>
            <ac:picMk id="3" creationId="{0757750C-66E4-8137-5BA6-B590784DABBE}"/>
          </ac:picMkLst>
        </pc:picChg>
        <pc:picChg chg="add">
          <ac:chgData name="Michael James Sieler Jr" userId="02ZSZjfBJeF90y36jiqhucoM2MrPXHPZsYSLoSd3w4E=" providerId="None" clId="Web-{7F1F01BA-FB63-4CFC-B4D7-01DFCB49B62A}" dt="2022-09-30T15:49:38.342" v="3"/>
          <ac:picMkLst>
            <pc:docMk/>
            <pc:sldMk cId="2844530241" sldId="482"/>
            <ac:picMk id="5" creationId="{A20231ED-F3AE-0D9B-C57A-B62160975EA3}"/>
          </ac:picMkLst>
        </pc:picChg>
      </pc:sldChg>
      <pc:sldChg chg="addSp delSp modSp new">
        <pc:chgData name="Michael James Sieler Jr" userId="02ZSZjfBJeF90y36jiqhucoM2MrPXHPZsYSLoSd3w4E=" providerId="None" clId="Web-{7F1F01BA-FB63-4CFC-B4D7-01DFCB49B62A}" dt="2022-09-30T15:53:02.644" v="24" actId="14100"/>
        <pc:sldMkLst>
          <pc:docMk/>
          <pc:sldMk cId="4120178143" sldId="483"/>
        </pc:sldMkLst>
        <pc:picChg chg="add del mod">
          <ac:chgData name="Michael James Sieler Jr" userId="02ZSZjfBJeF90y36jiqhucoM2MrPXHPZsYSLoSd3w4E=" providerId="None" clId="Web-{7F1F01BA-FB63-4CFC-B4D7-01DFCB49B62A}" dt="2022-09-30T15:52:56.940" v="21"/>
          <ac:picMkLst>
            <pc:docMk/>
            <pc:sldMk cId="4120178143" sldId="483"/>
            <ac:picMk id="2" creationId="{A88A74D8-924C-D08A-1908-64230B000DA6}"/>
          </ac:picMkLst>
        </pc:picChg>
        <pc:picChg chg="add mod">
          <ac:chgData name="Michael James Sieler Jr" userId="02ZSZjfBJeF90y36jiqhucoM2MrPXHPZsYSLoSd3w4E=" providerId="None" clId="Web-{7F1F01BA-FB63-4CFC-B4D7-01DFCB49B62A}" dt="2022-09-30T15:52:52.503" v="20" actId="1076"/>
          <ac:picMkLst>
            <pc:docMk/>
            <pc:sldMk cId="4120178143" sldId="483"/>
            <ac:picMk id="3" creationId="{CB20B6E6-EAF6-080D-4FB2-43B10AD9B497}"/>
          </ac:picMkLst>
        </pc:picChg>
        <pc:picChg chg="add mod">
          <ac:chgData name="Michael James Sieler Jr" userId="02ZSZjfBJeF90y36jiqhucoM2MrPXHPZsYSLoSd3w4E=" providerId="None" clId="Web-{7F1F01BA-FB63-4CFC-B4D7-01DFCB49B62A}" dt="2022-09-30T15:53:02.644" v="24" actId="14100"/>
          <ac:picMkLst>
            <pc:docMk/>
            <pc:sldMk cId="4120178143" sldId="483"/>
            <ac:picMk id="4" creationId="{35E44C9C-0558-44E8-9744-2AD2EA66B340}"/>
          </ac:picMkLst>
        </pc:picChg>
      </pc:sldChg>
    </pc:docChg>
  </pc:docChgLst>
  <pc:docChgLst>
    <pc:chgData name="Michael James Sieler Jr" userId="02ZSZjfBJeF90y36jiqhucoM2MrPXHPZsYSLoSd3w4E=" providerId="None" clId="Web-{D38D86F9-65E3-491F-A87B-8398BE27D0E1}"/>
    <pc:docChg chg="addSld modSld">
      <pc:chgData name="Michael James Sieler Jr" userId="02ZSZjfBJeF90y36jiqhucoM2MrPXHPZsYSLoSd3w4E=" providerId="None" clId="Web-{D38D86F9-65E3-491F-A87B-8398BE27D0E1}" dt="2022-09-30T18:31:26.511" v="20" actId="1076"/>
      <pc:docMkLst>
        <pc:docMk/>
      </pc:docMkLst>
      <pc:sldChg chg="addSp delSp modSp new">
        <pc:chgData name="Michael James Sieler Jr" userId="02ZSZjfBJeF90y36jiqhucoM2MrPXHPZsYSLoSd3w4E=" providerId="None" clId="Web-{D38D86F9-65E3-491F-A87B-8398BE27D0E1}" dt="2022-09-30T18:31:26.511" v="20" actId="1076"/>
        <pc:sldMkLst>
          <pc:docMk/>
          <pc:sldMk cId="1771150984" sldId="484"/>
        </pc:sldMkLst>
        <pc:spChg chg="add del mod">
          <ac:chgData name="Michael James Sieler Jr" userId="02ZSZjfBJeF90y36jiqhucoM2MrPXHPZsYSLoSd3w4E=" providerId="None" clId="Web-{D38D86F9-65E3-491F-A87B-8398BE27D0E1}" dt="2022-09-30T18:27:08.497" v="4"/>
          <ac:spMkLst>
            <pc:docMk/>
            <pc:sldMk cId="1771150984" sldId="484"/>
            <ac:spMk id="2" creationId="{01308842-55C8-5B6B-3ADB-F064D675F44C}"/>
          </ac:spMkLst>
        </pc:spChg>
        <pc:spChg chg="add del mod">
          <ac:chgData name="Michael James Sieler Jr" userId="02ZSZjfBJeF90y36jiqhucoM2MrPXHPZsYSLoSd3w4E=" providerId="None" clId="Web-{D38D86F9-65E3-491F-A87B-8398BE27D0E1}" dt="2022-09-30T18:27:30.233" v="8"/>
          <ac:spMkLst>
            <pc:docMk/>
            <pc:sldMk cId="1771150984" sldId="484"/>
            <ac:spMk id="3" creationId="{3490A987-CAD5-1574-4FBA-582E76CD2A55}"/>
          </ac:spMkLst>
        </pc:spChg>
        <pc:picChg chg="add del mod">
          <ac:chgData name="Michael James Sieler Jr" userId="02ZSZjfBJeF90y36jiqhucoM2MrPXHPZsYSLoSd3w4E=" providerId="None" clId="Web-{D38D86F9-65E3-491F-A87B-8398BE27D0E1}" dt="2022-09-30T18:29:13.129" v="15"/>
          <ac:picMkLst>
            <pc:docMk/>
            <pc:sldMk cId="1771150984" sldId="484"/>
            <ac:picMk id="4" creationId="{AA5C6FBC-9022-5DBF-E9E4-DB5F5B625CB6}"/>
          </ac:picMkLst>
        </pc:picChg>
        <pc:picChg chg="add del mod">
          <ac:chgData name="Michael James Sieler Jr" userId="02ZSZjfBJeF90y36jiqhucoM2MrPXHPZsYSLoSd3w4E=" providerId="None" clId="Web-{D38D86F9-65E3-491F-A87B-8398BE27D0E1}" dt="2022-09-30T18:31:14.635" v="17"/>
          <ac:picMkLst>
            <pc:docMk/>
            <pc:sldMk cId="1771150984" sldId="484"/>
            <ac:picMk id="5" creationId="{D7618900-C720-3FBC-4446-45659A065E10}"/>
          </ac:picMkLst>
        </pc:picChg>
        <pc:picChg chg="add mod">
          <ac:chgData name="Michael James Sieler Jr" userId="02ZSZjfBJeF90y36jiqhucoM2MrPXHPZsYSLoSd3w4E=" providerId="None" clId="Web-{D38D86F9-65E3-491F-A87B-8398BE27D0E1}" dt="2022-09-30T18:31:26.511" v="20" actId="1076"/>
          <ac:picMkLst>
            <pc:docMk/>
            <pc:sldMk cId="1771150984" sldId="484"/>
            <ac:picMk id="6" creationId="{D0990D8D-1249-06F8-ABCA-EA798D22AF0C}"/>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9-07T11:37:48.683" idx="1">
    <p:pos x="10" y="10"/>
    <p:text>Add a graphical abstract of project here</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2-14T10:32:51.195" idx="12">
    <p:pos x="10" y="10"/>
    <p:text>Mike</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2-14T10:32:31.427" idx="6">
    <p:pos x="10" y="10"/>
    <p:text>Send to mike</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9-11T13:58:25.870" idx="3">
    <p:pos x="10" y="10"/>
    <p:text>What are our funding sources?</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2-16T17:38:59.865" idx="16">
    <p:pos x="1555" y="3062"/>
    <p:text>Mostly finished. I could reduce the text more in some parts, or replace with figure/diagram</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78EE9-7118-ED42-B3A5-60D88F0CCE84}" type="datetimeFigureOut">
              <a:rPr lang="en-US" smtClean="0"/>
              <a:t>10/25/22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1567E7-98C2-344B-B05F-1D106CF2EAB3}" type="slidenum">
              <a:rPr lang="en-US" smtClean="0"/>
              <a:t>‹#›</a:t>
            </a:fld>
            <a:endParaRPr lang="en-US"/>
          </a:p>
        </p:txBody>
      </p:sp>
    </p:spTree>
    <p:extLst>
      <p:ext uri="{BB962C8B-B14F-4D97-AF65-F5344CB8AC3E}">
        <p14:creationId xmlns:p14="http://schemas.microsoft.com/office/powerpoint/2010/main" val="2840208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Today I will be presenting some updates and in the interest of time only key results of my analysis from a recent experiment that the Sharpton lab has completed.</a:t>
            </a:r>
          </a:p>
          <a:p>
            <a:endParaRPr lang="en-US" dirty="0"/>
          </a:p>
          <a:p>
            <a:r>
              <a:rPr lang="en-US" dirty="0"/>
              <a:t>This experiment investigated the effects of different diets and pathogen exposure on the physiology and gut microbiomes of zebrafish.</a:t>
            </a:r>
          </a:p>
        </p:txBody>
      </p:sp>
      <p:sp>
        <p:nvSpPr>
          <p:cNvPr id="4" name="Slide Number Placeholder 3"/>
          <p:cNvSpPr>
            <a:spLocks noGrp="1"/>
          </p:cNvSpPr>
          <p:nvPr>
            <p:ph type="sldNum" sz="quarter" idx="5"/>
          </p:nvPr>
        </p:nvSpPr>
        <p:spPr/>
        <p:txBody>
          <a:bodyPr/>
          <a:lstStyle/>
          <a:p>
            <a:fld id="{2824E95A-90CE-1445-95B1-1C52E29313FB}" type="slidenum">
              <a:rPr lang="en-US" smtClean="0"/>
              <a:t>1</a:t>
            </a:fld>
            <a:endParaRPr lang="en-US"/>
          </a:p>
        </p:txBody>
      </p:sp>
    </p:spTree>
    <p:extLst>
      <p:ext uri="{BB962C8B-B14F-4D97-AF65-F5344CB8AC3E}">
        <p14:creationId xmlns:p14="http://schemas.microsoft.com/office/powerpoint/2010/main" val="4141622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discuss the results of the diet endpoint analyses looking at weight and body condition score</a:t>
            </a:r>
          </a:p>
        </p:txBody>
      </p:sp>
      <p:sp>
        <p:nvSpPr>
          <p:cNvPr id="4" name="Slide Number Placeholder 3"/>
          <p:cNvSpPr>
            <a:spLocks noGrp="1"/>
          </p:cNvSpPr>
          <p:nvPr>
            <p:ph type="sldNum" sz="quarter" idx="5"/>
          </p:nvPr>
        </p:nvSpPr>
        <p:spPr/>
        <p:txBody>
          <a:bodyPr/>
          <a:lstStyle/>
          <a:p>
            <a:fld id="{FC1567E7-98C2-344B-B05F-1D106CF2EAB3}" type="slidenum">
              <a:rPr lang="en-US" smtClean="0"/>
              <a:t>11</a:t>
            </a:fld>
            <a:endParaRPr lang="en-US"/>
          </a:p>
        </p:txBody>
      </p:sp>
    </p:spTree>
    <p:extLst>
      <p:ext uri="{BB962C8B-B14F-4D97-AF65-F5344CB8AC3E}">
        <p14:creationId xmlns:p14="http://schemas.microsoft.com/office/powerpoint/2010/main" val="61904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 initial time point (3 months)</a:t>
            </a:r>
          </a:p>
        </p:txBody>
      </p:sp>
      <p:sp>
        <p:nvSpPr>
          <p:cNvPr id="4" name="Slide Number Placeholder 3"/>
          <p:cNvSpPr>
            <a:spLocks noGrp="1"/>
          </p:cNvSpPr>
          <p:nvPr>
            <p:ph type="sldNum" sz="quarter" idx="5"/>
          </p:nvPr>
        </p:nvSpPr>
        <p:spPr/>
        <p:txBody>
          <a:bodyPr/>
          <a:lstStyle/>
          <a:p>
            <a:fld id="{FC1567E7-98C2-344B-B05F-1D106CF2EAB3}" type="slidenum">
              <a:rPr lang="en-US" smtClean="0"/>
              <a:t>12</a:t>
            </a:fld>
            <a:endParaRPr lang="en-US"/>
          </a:p>
        </p:txBody>
      </p:sp>
    </p:spTree>
    <p:extLst>
      <p:ext uri="{BB962C8B-B14F-4D97-AF65-F5344CB8AC3E}">
        <p14:creationId xmlns:p14="http://schemas.microsoft.com/office/powerpoint/2010/main" val="415754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investigated whether or not the the microbiome is intertwined with these diets</a:t>
            </a:r>
          </a:p>
          <a:p>
            <a:endParaRPr lang="en-US" dirty="0"/>
          </a:p>
          <a:p>
            <a:r>
              <a:rPr lang="en-US" dirty="0"/>
              <a:t>To do that, I measured:</a:t>
            </a:r>
          </a:p>
          <a:p>
            <a:r>
              <a:rPr lang="en-US" dirty="0"/>
              <a:t>[1] Diversity…</a:t>
            </a:r>
          </a:p>
          <a:p>
            <a:r>
              <a:rPr lang="en-US" dirty="0"/>
              <a:t>[2] Composition…</a:t>
            </a:r>
          </a:p>
          <a:p>
            <a:r>
              <a:rPr lang="en-US" dirty="0"/>
              <a:t>[3] Abundance…</a:t>
            </a:r>
          </a:p>
        </p:txBody>
      </p:sp>
      <p:sp>
        <p:nvSpPr>
          <p:cNvPr id="4" name="Slide Number Placeholder 3"/>
          <p:cNvSpPr>
            <a:spLocks noGrp="1"/>
          </p:cNvSpPr>
          <p:nvPr>
            <p:ph type="sldNum" sz="quarter" idx="5"/>
          </p:nvPr>
        </p:nvSpPr>
        <p:spPr/>
        <p:txBody>
          <a:bodyPr/>
          <a:lstStyle/>
          <a:p>
            <a:fld id="{FC1567E7-98C2-344B-B05F-1D106CF2EAB3}" type="slidenum">
              <a:rPr lang="en-US" smtClean="0"/>
              <a:t>17</a:t>
            </a:fld>
            <a:endParaRPr lang="en-US"/>
          </a:p>
        </p:txBody>
      </p:sp>
    </p:spTree>
    <p:extLst>
      <p:ext uri="{BB962C8B-B14F-4D97-AF65-F5344CB8AC3E}">
        <p14:creationId xmlns:p14="http://schemas.microsoft.com/office/powerpoint/2010/main" val="416685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Shannon</a:t>
            </a:r>
          </a:p>
        </p:txBody>
      </p:sp>
      <p:sp>
        <p:nvSpPr>
          <p:cNvPr id="4" name="Slide Number Placeholder 3"/>
          <p:cNvSpPr>
            <a:spLocks noGrp="1"/>
          </p:cNvSpPr>
          <p:nvPr>
            <p:ph type="sldNum" sz="quarter" idx="5"/>
          </p:nvPr>
        </p:nvSpPr>
        <p:spPr/>
        <p:txBody>
          <a:bodyPr/>
          <a:lstStyle/>
          <a:p>
            <a:fld id="{FC1567E7-98C2-344B-B05F-1D106CF2EAB3}" type="slidenum">
              <a:rPr lang="en-US" smtClean="0"/>
              <a:t>18</a:t>
            </a:fld>
            <a:endParaRPr lang="en-US"/>
          </a:p>
        </p:txBody>
      </p:sp>
    </p:spTree>
    <p:extLst>
      <p:ext uri="{BB962C8B-B14F-4D97-AF65-F5344CB8AC3E}">
        <p14:creationId xmlns:p14="http://schemas.microsoft.com/office/powerpoint/2010/main" val="1863823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Bray-</a:t>
            </a:r>
            <a:r>
              <a:rPr lang="en-US" dirty="0" err="1"/>
              <a:t>curtis</a:t>
            </a:r>
            <a:endParaRPr lang="en-US" dirty="0"/>
          </a:p>
          <a:p>
            <a:br>
              <a:rPr lang="en-US" dirty="0"/>
            </a:br>
            <a:r>
              <a:rPr lang="en-US" dirty="0"/>
              <a:t>----</a:t>
            </a:r>
            <a:br>
              <a:rPr lang="en-US" dirty="0"/>
            </a:br>
            <a:br>
              <a:rPr lang="en-US" dirty="0"/>
            </a:br>
            <a:r>
              <a:rPr lang="en-US" dirty="0"/>
              <a:t>Fish fed the same diet have similar microbiomes to one another, and differ from fish fed a different diet. This can be seen by the clustering of similarly colored points to one another.</a:t>
            </a:r>
          </a:p>
          <a:p>
            <a:endParaRPr lang="en-US" dirty="0"/>
          </a:p>
          <a:p>
            <a:r>
              <a:rPr lang="en-US" dirty="0"/>
              <a:t>However, I noticed that the microbiome composition of fish fed the Watts diets are less consistent, as seen by the lack of clustering and spread of dots throughout the ordination plot. </a:t>
            </a:r>
          </a:p>
          <a:p>
            <a:endParaRPr lang="en-US" dirty="0"/>
          </a:p>
          <a:p>
            <a:r>
              <a:rPr lang="en-US" dirty="0"/>
              <a:t>Conversely, we see tight clustering of dots in the ZIRC and Gemma diets indicates more consistency of microbiome composition within those diets.</a:t>
            </a:r>
            <a:br>
              <a:rPr lang="en-US" dirty="0"/>
            </a:br>
            <a:br>
              <a:rPr lang="en-US" dirty="0"/>
            </a:br>
            <a:r>
              <a:rPr lang="en-US" dirty="0"/>
              <a:t>A homogeneity of dispersion test showed was significant indicating that the variation in each of the diets is different from one another.</a:t>
            </a:r>
          </a:p>
          <a:p>
            <a:endParaRPr lang="en-US" dirty="0"/>
          </a:p>
          <a:p>
            <a:r>
              <a:rPr lang="en-US" dirty="0"/>
              <a:t>---</a:t>
            </a:r>
          </a:p>
          <a:p>
            <a:endParaRPr lang="en-US" dirty="0"/>
          </a:p>
          <a:p>
            <a:r>
              <a:rPr lang="en-US" dirty="0"/>
              <a:t>To assess differences in microbiome composition between samples (beta-diversity), I generated distance matrices for all samples using three different distance metrics: Bray-Curtis, Canberra, </a:t>
            </a:r>
            <a:r>
              <a:rPr lang="en-US" dirty="0" err="1"/>
              <a:t>Sørensen</a:t>
            </a:r>
            <a:r>
              <a:rPr lang="en-US" dirty="0"/>
              <a:t>. For simplicity I’ll only show Bray-Curtis, unless another metric differs from it. Using these distance matrices, I built full </a:t>
            </a:r>
            <a:r>
              <a:rPr lang="en-US" dirty="0" err="1"/>
              <a:t>dbRDA</a:t>
            </a:r>
            <a:r>
              <a:rPr lang="en-US" dirty="0"/>
              <a:t>  (distance based redundancy analysis) models (function `</a:t>
            </a:r>
            <a:r>
              <a:rPr lang="en-US" dirty="0" err="1"/>
              <a:t>capscale</a:t>
            </a:r>
            <a:r>
              <a:rPr lang="en-US" dirty="0"/>
              <a:t>` from the `vegan` package) and then assessed significance with `</a:t>
            </a:r>
            <a:r>
              <a:rPr lang="en-US" dirty="0" err="1"/>
              <a:t>anova.cca</a:t>
            </a:r>
            <a:r>
              <a:rPr lang="en-US" dirty="0"/>
              <a:t>` (a PERMANOVA model; `vegan` package). I created ordinations based off of the various distance metrics we used (function `</a:t>
            </a:r>
            <a:r>
              <a:rPr lang="en-US" dirty="0" err="1"/>
              <a:t>get.biplot.data</a:t>
            </a:r>
            <a:r>
              <a:rPr lang="en-US" dirty="0"/>
              <a:t>` from the `</a:t>
            </a:r>
            <a:r>
              <a:rPr lang="en-US" dirty="0" err="1"/>
              <a:t>phyloseqCompanion</a:t>
            </a:r>
            <a:r>
              <a:rPr lang="en-US" dirty="0"/>
              <a:t>` and `</a:t>
            </a:r>
            <a:r>
              <a:rPr lang="en-US" dirty="0" err="1"/>
              <a:t>ggplot</a:t>
            </a:r>
            <a:r>
              <a:rPr lang="en-US" dirty="0"/>
              <a:t>` (`ggplot2` package)).</a:t>
            </a:r>
          </a:p>
        </p:txBody>
      </p:sp>
      <p:sp>
        <p:nvSpPr>
          <p:cNvPr id="4" name="Slide Number Placeholder 3"/>
          <p:cNvSpPr>
            <a:spLocks noGrp="1"/>
          </p:cNvSpPr>
          <p:nvPr>
            <p:ph type="sldNum" sz="quarter" idx="5"/>
          </p:nvPr>
        </p:nvSpPr>
        <p:spPr/>
        <p:txBody>
          <a:bodyPr/>
          <a:lstStyle/>
          <a:p>
            <a:fld id="{FC1567E7-98C2-344B-B05F-1D106CF2EAB3}" type="slidenum">
              <a:rPr lang="en-US" smtClean="0"/>
              <a:t>21</a:t>
            </a:fld>
            <a:endParaRPr lang="en-US"/>
          </a:p>
        </p:txBody>
      </p:sp>
    </p:spTree>
    <p:extLst>
      <p:ext uri="{BB962C8B-B14F-4D97-AF65-F5344CB8AC3E}">
        <p14:creationId xmlns:p14="http://schemas.microsoft.com/office/powerpoint/2010/main" val="2886310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Shannon</a:t>
            </a:r>
          </a:p>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25</a:t>
            </a:fld>
            <a:endParaRPr lang="en-US"/>
          </a:p>
        </p:txBody>
      </p:sp>
    </p:spTree>
    <p:extLst>
      <p:ext uri="{BB962C8B-B14F-4D97-AF65-F5344CB8AC3E}">
        <p14:creationId xmlns:p14="http://schemas.microsoft.com/office/powerpoint/2010/main" val="2002994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Bray-</a:t>
            </a:r>
            <a:r>
              <a:rPr lang="en-US" dirty="0" err="1"/>
              <a:t>curtis</a:t>
            </a:r>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27</a:t>
            </a:fld>
            <a:endParaRPr lang="en-US"/>
          </a:p>
        </p:txBody>
      </p:sp>
    </p:spTree>
    <p:extLst>
      <p:ext uri="{BB962C8B-B14F-4D97-AF65-F5344CB8AC3E}">
        <p14:creationId xmlns:p14="http://schemas.microsoft.com/office/powerpoint/2010/main" val="1052841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Shannon</a:t>
            </a:r>
          </a:p>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32</a:t>
            </a:fld>
            <a:endParaRPr lang="en-US"/>
          </a:p>
        </p:txBody>
      </p:sp>
    </p:spTree>
    <p:extLst>
      <p:ext uri="{BB962C8B-B14F-4D97-AF65-F5344CB8AC3E}">
        <p14:creationId xmlns:p14="http://schemas.microsoft.com/office/powerpoint/2010/main" val="2750480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34</a:t>
            </a:fld>
            <a:endParaRPr lang="en-US"/>
          </a:p>
        </p:txBody>
      </p:sp>
    </p:spTree>
    <p:extLst>
      <p:ext uri="{BB962C8B-B14F-4D97-AF65-F5344CB8AC3E}">
        <p14:creationId xmlns:p14="http://schemas.microsoft.com/office/powerpoint/2010/main" val="615602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37</a:t>
            </a:fld>
            <a:endParaRPr lang="en-US"/>
          </a:p>
        </p:txBody>
      </p:sp>
    </p:spTree>
    <p:extLst>
      <p:ext uri="{BB962C8B-B14F-4D97-AF65-F5344CB8AC3E}">
        <p14:creationId xmlns:p14="http://schemas.microsoft.com/office/powerpoint/2010/main" val="55066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discuss the results of the experiment, I’d like to provide some context of for it.</a:t>
            </a:r>
          </a:p>
          <a:p>
            <a:endParaRPr lang="en-US" dirty="0"/>
          </a:p>
          <a:p>
            <a:r>
              <a:rPr lang="en-US" dirty="0"/>
              <a:t>[1] One of the major aims of the </a:t>
            </a:r>
            <a:r>
              <a:rPr lang="en-US" dirty="0" err="1"/>
              <a:t>RoL</a:t>
            </a:r>
            <a:r>
              <a:rPr lang="en-US" dirty="0"/>
              <a:t> project is to evaluate how a diversity of exposure types as well as their interaction impacts host-associated microbiomes.</a:t>
            </a:r>
            <a:br>
              <a:rPr lang="en-US" dirty="0"/>
            </a:br>
            <a:br>
              <a:rPr lang="en-US" dirty="0"/>
            </a:br>
            <a:r>
              <a:rPr lang="en-US" dirty="0"/>
              <a:t>[2] The </a:t>
            </a:r>
            <a:r>
              <a:rPr lang="en-US" dirty="0" err="1"/>
              <a:t>sharpton</a:t>
            </a:r>
            <a:r>
              <a:rPr lang="en-US" dirty="0"/>
              <a:t> lab is focusing on the zebrafish arm of the study and before we conduct the large study shown here, we’ve been doing some smaller, preliminary experiments to hone in on appropriate dosages for antibiotics, temperature ranges and pathogen exposures for the big study. </a:t>
            </a:r>
          </a:p>
          <a:p>
            <a:endParaRPr lang="en-US" dirty="0"/>
          </a:p>
          <a:p>
            <a:r>
              <a:rPr lang="en-US" dirty="0"/>
              <a:t>[3] In this experiment that I’ll be talking about today, we focused on the pathogen arm indicated by purple arrow, dots and lines in the figure. </a:t>
            </a:r>
          </a:p>
          <a:p>
            <a:endParaRPr lang="en-US" dirty="0"/>
          </a:p>
          <a:p>
            <a:r>
              <a:rPr lang="en-US" dirty="0"/>
              <a:t>While I’m not sure if this experiment was specifically designed and executed with the larger </a:t>
            </a:r>
            <a:r>
              <a:rPr lang="en-US" dirty="0" err="1"/>
              <a:t>RoL</a:t>
            </a:r>
            <a:r>
              <a:rPr lang="en-US" dirty="0"/>
              <a:t> project in mind, I think you’ll find that the results of the experiment I’ll be talking about today provide additional motivation and support for the goals of what we’re all doing. </a:t>
            </a:r>
            <a:br>
              <a:rPr lang="en-US" dirty="0"/>
            </a:br>
            <a:br>
              <a:rPr lang="en-US" dirty="0"/>
            </a:br>
            <a:r>
              <a:rPr lang="en-US" dirty="0"/>
              <a:t>Now I’d like to briefly introduce the zebrafish model system, since I suspect that many of you may or may not be too familiar with it and its relevance as a model study organism.</a:t>
            </a:r>
          </a:p>
        </p:txBody>
      </p:sp>
      <p:sp>
        <p:nvSpPr>
          <p:cNvPr id="4" name="Slide Number Placeholder 3"/>
          <p:cNvSpPr>
            <a:spLocks noGrp="1"/>
          </p:cNvSpPr>
          <p:nvPr>
            <p:ph type="sldNum" sz="quarter" idx="5"/>
          </p:nvPr>
        </p:nvSpPr>
        <p:spPr/>
        <p:txBody>
          <a:bodyPr/>
          <a:lstStyle/>
          <a:p>
            <a:fld id="{FC1567E7-98C2-344B-B05F-1D106CF2EAB3}" type="slidenum">
              <a:rPr lang="en-US" smtClean="0"/>
              <a:t>2</a:t>
            </a:fld>
            <a:endParaRPr lang="en-US"/>
          </a:p>
        </p:txBody>
      </p:sp>
    </p:spTree>
    <p:extLst>
      <p:ext uri="{BB962C8B-B14F-4D97-AF65-F5344CB8AC3E}">
        <p14:creationId xmlns:p14="http://schemas.microsoft.com/office/powerpoint/2010/main" val="1113460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39</a:t>
            </a:fld>
            <a:endParaRPr lang="en-US"/>
          </a:p>
        </p:txBody>
      </p:sp>
    </p:spTree>
    <p:extLst>
      <p:ext uri="{BB962C8B-B14F-4D97-AF65-F5344CB8AC3E}">
        <p14:creationId xmlns:p14="http://schemas.microsoft.com/office/powerpoint/2010/main" val="146039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Shannon</a:t>
            </a:r>
          </a:p>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41</a:t>
            </a:fld>
            <a:endParaRPr lang="en-US"/>
          </a:p>
        </p:txBody>
      </p:sp>
    </p:spTree>
    <p:extLst>
      <p:ext uri="{BB962C8B-B14F-4D97-AF65-F5344CB8AC3E}">
        <p14:creationId xmlns:p14="http://schemas.microsoft.com/office/powerpoint/2010/main" val="3282265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ZIRC fed fish</a:t>
            </a:r>
          </a:p>
        </p:txBody>
      </p:sp>
      <p:sp>
        <p:nvSpPr>
          <p:cNvPr id="4" name="Slide Number Placeholder 3"/>
          <p:cNvSpPr>
            <a:spLocks noGrp="1"/>
          </p:cNvSpPr>
          <p:nvPr>
            <p:ph type="sldNum" sz="quarter" idx="5"/>
          </p:nvPr>
        </p:nvSpPr>
        <p:spPr/>
        <p:txBody>
          <a:bodyPr/>
          <a:lstStyle/>
          <a:p>
            <a:fld id="{FC1567E7-98C2-344B-B05F-1D106CF2EAB3}" type="slidenum">
              <a:rPr lang="en-US" smtClean="0"/>
              <a:t>42</a:t>
            </a:fld>
            <a:endParaRPr lang="en-US"/>
          </a:p>
        </p:txBody>
      </p:sp>
    </p:spTree>
    <p:extLst>
      <p:ext uri="{BB962C8B-B14F-4D97-AF65-F5344CB8AC3E}">
        <p14:creationId xmlns:p14="http://schemas.microsoft.com/office/powerpoint/2010/main" val="149586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diets &amp; ZIRC fed fish</a:t>
            </a:r>
          </a:p>
        </p:txBody>
      </p:sp>
      <p:sp>
        <p:nvSpPr>
          <p:cNvPr id="4" name="Slide Number Placeholder 3"/>
          <p:cNvSpPr>
            <a:spLocks noGrp="1"/>
          </p:cNvSpPr>
          <p:nvPr>
            <p:ph type="sldNum" sz="quarter" idx="5"/>
          </p:nvPr>
        </p:nvSpPr>
        <p:spPr/>
        <p:txBody>
          <a:bodyPr/>
          <a:lstStyle/>
          <a:p>
            <a:fld id="{FC1567E7-98C2-344B-B05F-1D106CF2EAB3}" type="slidenum">
              <a:rPr lang="en-US" smtClean="0"/>
              <a:t>43</a:t>
            </a:fld>
            <a:endParaRPr lang="en-US"/>
          </a:p>
        </p:txBody>
      </p:sp>
    </p:spTree>
    <p:extLst>
      <p:ext uri="{BB962C8B-B14F-4D97-AF65-F5344CB8AC3E}">
        <p14:creationId xmlns:p14="http://schemas.microsoft.com/office/powerpoint/2010/main" val="856787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each diet’s 3 month samples</a:t>
            </a:r>
          </a:p>
        </p:txBody>
      </p:sp>
      <p:sp>
        <p:nvSpPr>
          <p:cNvPr id="4" name="Slide Number Placeholder 3"/>
          <p:cNvSpPr>
            <a:spLocks noGrp="1"/>
          </p:cNvSpPr>
          <p:nvPr>
            <p:ph type="sldNum" sz="quarter" idx="5"/>
          </p:nvPr>
        </p:nvSpPr>
        <p:spPr/>
        <p:txBody>
          <a:bodyPr/>
          <a:lstStyle/>
          <a:p>
            <a:fld id="{FC1567E7-98C2-344B-B05F-1D106CF2EAB3}" type="slidenum">
              <a:rPr lang="en-US" smtClean="0"/>
              <a:t>44</a:t>
            </a:fld>
            <a:endParaRPr lang="en-US"/>
          </a:p>
        </p:txBody>
      </p:sp>
    </p:spTree>
    <p:extLst>
      <p:ext uri="{BB962C8B-B14F-4D97-AF65-F5344CB8AC3E}">
        <p14:creationId xmlns:p14="http://schemas.microsoft.com/office/powerpoint/2010/main" val="1344599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investigated the potential impact of diet on the microbiome of fish exposed to mycobacterium</a:t>
            </a:r>
          </a:p>
        </p:txBody>
      </p:sp>
      <p:sp>
        <p:nvSpPr>
          <p:cNvPr id="4" name="Slide Number Placeholder 3"/>
          <p:cNvSpPr>
            <a:spLocks noGrp="1"/>
          </p:cNvSpPr>
          <p:nvPr>
            <p:ph type="sldNum" sz="quarter" idx="5"/>
          </p:nvPr>
        </p:nvSpPr>
        <p:spPr/>
        <p:txBody>
          <a:bodyPr/>
          <a:lstStyle/>
          <a:p>
            <a:fld id="{FC1567E7-98C2-344B-B05F-1D106CF2EAB3}" type="slidenum">
              <a:rPr lang="en-US" smtClean="0"/>
              <a:t>46</a:t>
            </a:fld>
            <a:endParaRPr lang="en-US"/>
          </a:p>
        </p:txBody>
      </p:sp>
    </p:spTree>
    <p:extLst>
      <p:ext uri="{BB962C8B-B14F-4D97-AF65-F5344CB8AC3E}">
        <p14:creationId xmlns:p14="http://schemas.microsoft.com/office/powerpoint/2010/main" val="753663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Shannon</a:t>
            </a:r>
          </a:p>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47</a:t>
            </a:fld>
            <a:endParaRPr lang="en-US"/>
          </a:p>
        </p:txBody>
      </p:sp>
    </p:spTree>
    <p:extLst>
      <p:ext uri="{BB962C8B-B14F-4D97-AF65-F5344CB8AC3E}">
        <p14:creationId xmlns:p14="http://schemas.microsoft.com/office/powerpoint/2010/main" val="3618837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Shannon</a:t>
            </a:r>
          </a:p>
        </p:txBody>
      </p:sp>
      <p:sp>
        <p:nvSpPr>
          <p:cNvPr id="4" name="Slide Number Placeholder 3"/>
          <p:cNvSpPr>
            <a:spLocks noGrp="1"/>
          </p:cNvSpPr>
          <p:nvPr>
            <p:ph type="sldNum" sz="quarter" idx="5"/>
          </p:nvPr>
        </p:nvSpPr>
        <p:spPr/>
        <p:txBody>
          <a:bodyPr/>
          <a:lstStyle/>
          <a:p>
            <a:fld id="{FC1567E7-98C2-344B-B05F-1D106CF2EAB3}" type="slidenum">
              <a:rPr lang="en-US" smtClean="0"/>
              <a:t>49</a:t>
            </a:fld>
            <a:endParaRPr lang="en-US"/>
          </a:p>
        </p:txBody>
      </p:sp>
    </p:spTree>
    <p:extLst>
      <p:ext uri="{BB962C8B-B14F-4D97-AF65-F5344CB8AC3E}">
        <p14:creationId xmlns:p14="http://schemas.microsoft.com/office/powerpoint/2010/main" val="2701917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54</a:t>
            </a:fld>
            <a:endParaRPr lang="en-US"/>
          </a:p>
        </p:txBody>
      </p:sp>
    </p:spTree>
    <p:extLst>
      <p:ext uri="{BB962C8B-B14F-4D97-AF65-F5344CB8AC3E}">
        <p14:creationId xmlns:p14="http://schemas.microsoft.com/office/powerpoint/2010/main" val="1614861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58</a:t>
            </a:fld>
            <a:endParaRPr lang="en-US"/>
          </a:p>
        </p:txBody>
      </p:sp>
    </p:spTree>
    <p:extLst>
      <p:ext uri="{BB962C8B-B14F-4D97-AF65-F5344CB8AC3E}">
        <p14:creationId xmlns:p14="http://schemas.microsoft.com/office/powerpoint/2010/main" val="503465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Zebrafish are an emerging fundamental microbiome research model due to their long history as a model vertebrate organism...</a:t>
            </a:r>
          </a:p>
          <a:p>
            <a:endParaRPr lang="en-US" dirty="0"/>
          </a:p>
          <a:p>
            <a:r>
              <a:rPr lang="en-US" dirty="0"/>
              <a:t>[1] They have many benefits as a model system, to list a few:</a:t>
            </a:r>
          </a:p>
          <a:p>
            <a:r>
              <a:rPr lang="en-US" dirty="0"/>
              <a:t>-Extensive homology…</a:t>
            </a:r>
          </a:p>
          <a:p>
            <a:r>
              <a:rPr lang="en-US" dirty="0"/>
              <a:t>[2]-Established high-throughput methods…</a:t>
            </a:r>
          </a:p>
          <a:p>
            <a:r>
              <a:rPr lang="en-US" dirty="0"/>
              <a:t>[3]-Large sample sizes…</a:t>
            </a:r>
          </a:p>
          <a:p>
            <a:r>
              <a:rPr lang="en-US" dirty="0"/>
              <a:t>[4]-Ease of directly manipulating…</a:t>
            </a:r>
          </a:p>
          <a:p>
            <a:endParaRPr lang="en-US" dirty="0"/>
          </a:p>
          <a:p>
            <a:r>
              <a:rPr lang="en-US" dirty="0"/>
              <a:t>They also compliment coral and sea-grass as an aquatic organism.</a:t>
            </a:r>
          </a:p>
          <a:p>
            <a:endParaRPr lang="en-US" dirty="0"/>
          </a:p>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3</a:t>
            </a:fld>
            <a:endParaRPr lang="en-US"/>
          </a:p>
        </p:txBody>
      </p:sp>
    </p:spTree>
    <p:extLst>
      <p:ext uri="{BB962C8B-B14F-4D97-AF65-F5344CB8AC3E}">
        <p14:creationId xmlns:p14="http://schemas.microsoft.com/office/powerpoint/2010/main" val="22770758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my main observations are:</a:t>
            </a:r>
          </a:p>
          <a:p>
            <a:r>
              <a:rPr lang="en-US" dirty="0"/>
              <a:t>[1] </a:t>
            </a:r>
          </a:p>
        </p:txBody>
      </p:sp>
      <p:sp>
        <p:nvSpPr>
          <p:cNvPr id="4" name="Slide Number Placeholder 3"/>
          <p:cNvSpPr>
            <a:spLocks noGrp="1"/>
          </p:cNvSpPr>
          <p:nvPr>
            <p:ph type="sldNum" sz="quarter" idx="5"/>
          </p:nvPr>
        </p:nvSpPr>
        <p:spPr/>
        <p:txBody>
          <a:bodyPr/>
          <a:lstStyle/>
          <a:p>
            <a:fld id="{FC1567E7-98C2-344B-B05F-1D106CF2EAB3}" type="slidenum">
              <a:rPr lang="en-US" smtClean="0"/>
              <a:t>61</a:t>
            </a:fld>
            <a:endParaRPr lang="en-US"/>
          </a:p>
        </p:txBody>
      </p:sp>
    </p:spTree>
    <p:extLst>
      <p:ext uri="{BB962C8B-B14F-4D97-AF65-F5344CB8AC3E}">
        <p14:creationId xmlns:p14="http://schemas.microsoft.com/office/powerpoint/2010/main" val="2043990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our results suggest that researchers should carefully consider diet as a critical variable, especially studies considering the microbiome.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[1] It may even be important for the ZF microbiome research community to consider standard reference diets.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 This would aid in our understanding of what constitutes an “ideal” zebrafish diet for optimal health and nutrition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 advance our knowledge of how diet and the microbiome interact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[C] Support reproducibility and interpretability of results across, not only microbiome-targeted, but all studies involving zebrafish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[2] Our results also demonstrate that there may be situations where choosing a particular diet is more appropriate given the study's objectives. For example,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more Variation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Less variation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[3] Lastly, One challenge towards developing a standard reference diet for microbiome-targeted zebrafish studies, is its ability to be produced germ-free.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Prior research has shown that germ-free diets are often not nutritionally commiserate with conventional diets.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Although, there has been some significant progress on this front in recent years, but more research is needed to design optimal GF diets.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2824E95A-90CE-1445-95B1-1C52E29313FB}" type="slidenum">
              <a:rPr lang="en-US" smtClean="0"/>
              <a:t>62</a:t>
            </a:fld>
            <a:endParaRPr lang="en-US"/>
          </a:p>
        </p:txBody>
      </p:sp>
    </p:spTree>
    <p:extLst>
      <p:ext uri="{BB962C8B-B14F-4D97-AF65-F5344CB8AC3E}">
        <p14:creationId xmlns:p14="http://schemas.microsoft.com/office/powerpoint/2010/main" val="29441890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[1] More research will be needed to </a:t>
            </a:r>
            <a:r>
              <a:rPr lang="en-US" dirty="0"/>
              <a:t>clarify how nutrient profiles of commonly used laboratory diets influence microbiome composition and health outcomes in zebrafish.</a:t>
            </a:r>
          </a:p>
          <a:p>
            <a:endParaRPr lang="en-US" dirty="0"/>
          </a:p>
          <a:p>
            <a:r>
              <a:rPr lang="en-US" dirty="0"/>
              <a:t>[2] Repeat Experiment</a:t>
            </a:r>
          </a:p>
          <a:p>
            <a:endParaRPr lang="en-US" dirty="0"/>
          </a:p>
          <a:p>
            <a:r>
              <a:rPr lang="en-US" dirty="0"/>
              <a:t>[3] In this study the pathogen was introduced by injection into the coelomic intestinal cavity to ensure exposure. However, this is not the normal route of exposure. For this reason, we are interested in repeating this study using a more natural exposure</a:t>
            </a:r>
          </a:p>
          <a:p>
            <a:endParaRPr lang="en-US" dirty="0"/>
          </a:p>
          <a:p>
            <a:r>
              <a:rPr lang="en-US" dirty="0"/>
              <a:t>[4] Adding immunological endpoints to get a better understanding of the broader physiological impact of diet and pathogen exposure</a:t>
            </a:r>
          </a:p>
          <a:p>
            <a:endParaRPr lang="en-US" dirty="0"/>
          </a:p>
          <a:p>
            <a:r>
              <a:rPr lang="en-US" dirty="0"/>
              <a:t>[5] Explore other common </a:t>
            </a:r>
            <a:r>
              <a:rPr lang="en-US" dirty="0" err="1"/>
              <a:t>zf</a:t>
            </a:r>
            <a:r>
              <a:rPr lang="en-US" dirty="0"/>
              <a:t> pathogens</a:t>
            </a:r>
          </a:p>
          <a:p>
            <a:pPr lvl="1"/>
            <a:r>
              <a:rPr lang="en-US" i="1" dirty="0"/>
              <a:t>Pseudocapillaria</a:t>
            </a:r>
            <a:r>
              <a:rPr lang="en-US" dirty="0"/>
              <a:t> nematode</a:t>
            </a:r>
          </a:p>
          <a:p>
            <a:pPr lvl="1"/>
            <a:r>
              <a:rPr lang="en-US" i="1" dirty="0" err="1"/>
              <a:t>Pseudoloma</a:t>
            </a:r>
            <a:r>
              <a:rPr lang="en-US" dirty="0"/>
              <a:t> microsporidium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[6] Investigate further into the connection between differentially abundant taxa and the variation in microbiomes and health outcomes between the different diet </a:t>
            </a:r>
          </a:p>
        </p:txBody>
      </p:sp>
      <p:sp>
        <p:nvSpPr>
          <p:cNvPr id="4" name="Slide Number Placeholder 3"/>
          <p:cNvSpPr>
            <a:spLocks noGrp="1"/>
          </p:cNvSpPr>
          <p:nvPr>
            <p:ph type="sldNum" sz="quarter" idx="5"/>
          </p:nvPr>
        </p:nvSpPr>
        <p:spPr/>
        <p:txBody>
          <a:bodyPr/>
          <a:lstStyle/>
          <a:p>
            <a:fld id="{2824E95A-90CE-1445-95B1-1C52E29313FB}" type="slidenum">
              <a:rPr lang="en-US" smtClean="0"/>
              <a:t>63</a:t>
            </a:fld>
            <a:endParaRPr lang="en-US"/>
          </a:p>
        </p:txBody>
      </p:sp>
    </p:spTree>
    <p:extLst>
      <p:ext uri="{BB962C8B-B14F-4D97-AF65-F5344CB8AC3E}">
        <p14:creationId xmlns:p14="http://schemas.microsoft.com/office/powerpoint/2010/main" val="2368764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to our funders, collaborators and everyone in the Sharpton and Kent lab who assisted me with this project.</a:t>
            </a:r>
          </a:p>
          <a:p>
            <a:endParaRPr lang="en-US" dirty="0"/>
          </a:p>
          <a:p>
            <a:r>
              <a:rPr lang="en-US" dirty="0"/>
              <a:t>In particular, I’d like to thank Colleen and Kristin who did the heavy lifting with fish husbandry, fecal collections and generating the 16S data. </a:t>
            </a:r>
          </a:p>
          <a:p>
            <a:endParaRPr lang="en-US" dirty="0"/>
          </a:p>
          <a:p>
            <a:r>
              <a:rPr lang="en-US" dirty="0"/>
              <a:t>I appreciate your time and attention, and If anyone has questions, please submit questions to the </a:t>
            </a:r>
            <a:r>
              <a:rPr lang="en-US" dirty="0" err="1"/>
              <a:t>questionaire</a:t>
            </a:r>
            <a:r>
              <a:rPr lang="en-US" dirty="0"/>
              <a:t> form</a:t>
            </a:r>
          </a:p>
        </p:txBody>
      </p:sp>
      <p:sp>
        <p:nvSpPr>
          <p:cNvPr id="4" name="Slide Number Placeholder 3"/>
          <p:cNvSpPr>
            <a:spLocks noGrp="1"/>
          </p:cNvSpPr>
          <p:nvPr>
            <p:ph type="sldNum" sz="quarter" idx="5"/>
          </p:nvPr>
        </p:nvSpPr>
        <p:spPr/>
        <p:txBody>
          <a:bodyPr/>
          <a:lstStyle/>
          <a:p>
            <a:fld id="{2824E95A-90CE-1445-95B1-1C52E29313FB}" type="slidenum">
              <a:rPr lang="en-US" smtClean="0"/>
              <a:t>64</a:t>
            </a:fld>
            <a:endParaRPr lang="en-US"/>
          </a:p>
        </p:txBody>
      </p:sp>
    </p:spTree>
    <p:extLst>
      <p:ext uri="{BB962C8B-B14F-4D97-AF65-F5344CB8AC3E}">
        <p14:creationId xmlns:p14="http://schemas.microsoft.com/office/powerpoint/2010/main" val="17425435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24E95A-90CE-1445-95B1-1C52E29313FB}" type="slidenum">
              <a:rPr lang="en-US" smtClean="0"/>
              <a:t>66</a:t>
            </a:fld>
            <a:endParaRPr lang="en-US"/>
          </a:p>
        </p:txBody>
      </p:sp>
    </p:spTree>
    <p:extLst>
      <p:ext uri="{BB962C8B-B14F-4D97-AF65-F5344CB8AC3E}">
        <p14:creationId xmlns:p14="http://schemas.microsoft.com/office/powerpoint/2010/main" val="835994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68</a:t>
            </a:fld>
            <a:endParaRPr lang="en-US"/>
          </a:p>
        </p:txBody>
      </p:sp>
    </p:spTree>
    <p:extLst>
      <p:ext uri="{BB962C8B-B14F-4D97-AF65-F5344CB8AC3E}">
        <p14:creationId xmlns:p14="http://schemas.microsoft.com/office/powerpoint/2010/main" val="222532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Studies have shown that type of diet can impact growth, body condition and impair reproductive outcomes in juvenile to adult zebrafish</a:t>
            </a:r>
          </a:p>
          <a:p>
            <a:endParaRPr lang="en-US" dirty="0"/>
          </a:p>
          <a:p>
            <a:r>
              <a:rPr lang="en-US" dirty="0"/>
              <a:t>[2] Nutritional differences found across zebrafish diets can be responsible for undefined and uncontrolled variation in zebrafish studies.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 Some of these inconsistencies could be due to potential differences in how the diets impact the development of zebrafish gut microbiomes</a:t>
            </a:r>
          </a:p>
          <a:p>
            <a:endParaRPr lang="en-US" dirty="0"/>
          </a:p>
          <a:p>
            <a:r>
              <a:rPr lang="en-US" dirty="0"/>
              <a:t>-------</a:t>
            </a:r>
          </a:p>
          <a:p>
            <a:endParaRPr lang="en-US" dirty="0"/>
          </a:p>
          <a:p>
            <a:r>
              <a:rPr lang="en-US" sz="1200" b="0" i="0" u="none" strike="noStrike" kern="1200" dirty="0" err="1">
                <a:solidFill>
                  <a:schemeClr val="tx1"/>
                </a:solidFill>
                <a:effectLst/>
                <a:latin typeface="+mn-lt"/>
                <a:ea typeface="+mn-ea"/>
                <a:cs typeface="+mn-cs"/>
              </a:rPr>
              <a:t>Aquamax</a:t>
            </a:r>
            <a:r>
              <a:rPr lang="en-US" sz="1200" b="0" i="0" u="none" strike="noStrike" kern="1200" dirty="0">
                <a:solidFill>
                  <a:schemeClr val="tx1"/>
                </a:solidFill>
                <a:effectLst/>
                <a:latin typeface="+mn-lt"/>
                <a:ea typeface="+mn-ea"/>
                <a:cs typeface="+mn-cs"/>
              </a:rPr>
              <a:t> Grower 400</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(45% protein, 16% fat, and 3% fiber, </a:t>
            </a:r>
          </a:p>
          <a:p>
            <a:r>
              <a:rPr lang="en-US" sz="1200" b="0" i="0" u="none" strike="noStrike" kern="1200" dirty="0" err="1">
                <a:solidFill>
                  <a:schemeClr val="tx1"/>
                </a:solidFill>
                <a:effectLst/>
                <a:latin typeface="+mn-lt"/>
                <a:ea typeface="+mn-ea"/>
                <a:cs typeface="+mn-cs"/>
              </a:rPr>
              <a:t>Cyclop-eeze</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(60% protein, 31% fat, and 0.5% fiber, </a:t>
            </a:r>
          </a:p>
          <a:p>
            <a:r>
              <a:rPr lang="en-US" sz="1200" b="0" i="0" u="none" strike="noStrike" kern="1200" dirty="0" err="1">
                <a:solidFill>
                  <a:schemeClr val="tx1"/>
                </a:solidFill>
                <a:effectLst/>
                <a:latin typeface="+mn-lt"/>
                <a:ea typeface="+mn-ea"/>
                <a:cs typeface="+mn-cs"/>
              </a:rPr>
              <a:t>Nutrafin</a:t>
            </a:r>
            <a:r>
              <a:rPr lang="en-US" sz="1200" b="0" i="0" u="none" strike="noStrike" kern="1200" dirty="0">
                <a:solidFill>
                  <a:schemeClr val="tx1"/>
                </a:solidFill>
                <a:effectLst/>
                <a:latin typeface="+mn-lt"/>
                <a:ea typeface="+mn-ea"/>
                <a:cs typeface="+mn-cs"/>
              </a:rPr>
              <a:t> Max Flake Food</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(44% protein, 5% fat, and 2% fiber, </a:t>
            </a:r>
          </a:p>
          <a:p>
            <a:r>
              <a:rPr lang="en-US" sz="1200" b="0" i="0" u="none" strike="noStrike" kern="1200" dirty="0" err="1">
                <a:solidFill>
                  <a:schemeClr val="tx1"/>
                </a:solidFill>
                <a:effectLst/>
                <a:latin typeface="+mn-lt"/>
                <a:ea typeface="+mn-ea"/>
                <a:cs typeface="+mn-cs"/>
              </a:rPr>
              <a:t>TetraMin</a:t>
            </a:r>
            <a:r>
              <a:rPr lang="en-US" sz="1200" b="0" i="0" u="none" strike="noStrike" kern="1200" dirty="0">
                <a:solidFill>
                  <a:schemeClr val="tx1"/>
                </a:solidFill>
                <a:effectLst/>
                <a:latin typeface="+mn-lt"/>
                <a:ea typeface="+mn-ea"/>
                <a:cs typeface="+mn-cs"/>
              </a:rPr>
              <a:t> Tropical Flakes</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(48% protein, 8% fat, and 2% fiber</a:t>
            </a:r>
          </a:p>
          <a:p>
            <a:r>
              <a:rPr lang="en-US" sz="1200" b="0" i="0" u="none" strike="noStrike" kern="1200" dirty="0">
                <a:solidFill>
                  <a:schemeClr val="tx1"/>
                </a:solidFill>
                <a:effectLst/>
                <a:latin typeface="+mn-lt"/>
                <a:ea typeface="+mn-ea"/>
                <a:cs typeface="+mn-cs"/>
              </a:rPr>
              <a:t>Tetra Pond Koi Vibrance</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(31% protein, 5% fat, and 2% fiber. </a:t>
            </a:r>
          </a:p>
          <a:p>
            <a:r>
              <a:rPr lang="en-US" sz="1200" b="0" i="0" u="none" strike="noStrike" kern="1200" dirty="0">
                <a:solidFill>
                  <a:schemeClr val="tx1"/>
                </a:solidFill>
                <a:effectLst/>
                <a:latin typeface="+mn-lt"/>
                <a:ea typeface="+mn-ea"/>
                <a:cs typeface="+mn-cs"/>
              </a:rPr>
              <a:t>Diet A was formulated to contain 45.4% protein and 33.2% lipid, </a:t>
            </a:r>
          </a:p>
          <a:p>
            <a:r>
              <a:rPr lang="en-US" sz="1200" b="0" i="0" u="none" strike="noStrike" kern="1200" dirty="0">
                <a:solidFill>
                  <a:schemeClr val="tx1"/>
                </a:solidFill>
                <a:effectLst/>
                <a:latin typeface="+mn-lt"/>
                <a:ea typeface="+mn-ea"/>
                <a:cs typeface="+mn-cs"/>
              </a:rPr>
              <a:t>Diet B contained 41.4% protein and 33.2% lipid.</a:t>
            </a:r>
            <a:endParaRPr lang="en-US" dirty="0"/>
          </a:p>
          <a:p>
            <a:endParaRPr lang="en-US" dirty="0"/>
          </a:p>
          <a:p>
            <a:r>
              <a:rPr lang="en-US" dirty="0"/>
              <a:t>-----</a:t>
            </a:r>
          </a:p>
          <a:p>
            <a:endParaRPr lang="en-US" dirty="0"/>
          </a:p>
          <a:p>
            <a:r>
              <a:rPr lang="en-US" dirty="0"/>
              <a:t>[1] For instance, </a:t>
            </a:r>
            <a:r>
              <a:rPr lang="en-US" dirty="0" err="1"/>
              <a:t>Siccardi</a:t>
            </a:r>
            <a:r>
              <a:rPr lang="en-US" dirty="0"/>
              <a:t> et al in 2009 showed that different diets resulted in significantly different growth outcomes in terms of weight and length in 9 week old </a:t>
            </a:r>
            <a:r>
              <a:rPr lang="en-US" dirty="0" err="1"/>
              <a:t>Zfish</a:t>
            </a:r>
            <a:r>
              <a:rPr lang="en-US" dirty="0"/>
              <a:t>. However, they did not observe a difference in body condition score, which is generally considered an indicator of health in fish.</a:t>
            </a:r>
          </a:p>
          <a:p>
            <a:endParaRPr lang="en-US" dirty="0"/>
          </a:p>
          <a:p>
            <a:r>
              <a:rPr lang="en-US" dirty="0"/>
              <a:t>[2] Following up on this work, Fowler et al. in 2019 compared diets of live feed, commercial and laboratory diets in 16 week old fish. They found that growth varied among diets throughout the feeding trial, and at termination of the study there were significant differences among diets for terminal weight gain, body condition score, body fat deposition and reproductive outcomes.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In a review published last July by Watts and </a:t>
            </a:r>
            <a:r>
              <a:rPr lang="en-US" dirty="0" err="1"/>
              <a:t>D’ambro</a:t>
            </a:r>
            <a:r>
              <a:rPr lang="en-US" dirty="0"/>
              <a:t>, they note that the nutritional differences found across zebrafish diets can be responsible for undefined variation in zebrafish studies. This variation in husbandry involving diet and feeding practices could produce different results and consequently different interpretations.</a:t>
            </a:r>
          </a:p>
          <a:p>
            <a:endParaRPr lang="en-US" dirty="0"/>
          </a:p>
          <a:p>
            <a:r>
              <a:rPr lang="en-US" dirty="0"/>
              <a:t>Some of the unexplained variation could be due to potential differences in how the diets impact the development of zebrafish gut microbiomes</a:t>
            </a:r>
          </a:p>
        </p:txBody>
      </p:sp>
      <p:sp>
        <p:nvSpPr>
          <p:cNvPr id="4" name="Slide Number Placeholder 3"/>
          <p:cNvSpPr>
            <a:spLocks noGrp="1"/>
          </p:cNvSpPr>
          <p:nvPr>
            <p:ph type="sldNum" sz="quarter" idx="5"/>
          </p:nvPr>
        </p:nvSpPr>
        <p:spPr/>
        <p:txBody>
          <a:bodyPr/>
          <a:lstStyle/>
          <a:p>
            <a:fld id="{2824E95A-90CE-1445-95B1-1C52E29313FB}" type="slidenum">
              <a:rPr lang="en-US" smtClean="0"/>
              <a:t>71</a:t>
            </a:fld>
            <a:endParaRPr lang="en-US"/>
          </a:p>
        </p:txBody>
      </p:sp>
    </p:spTree>
    <p:extLst>
      <p:ext uri="{BB962C8B-B14F-4D97-AF65-F5344CB8AC3E}">
        <p14:creationId xmlns:p14="http://schemas.microsoft.com/office/powerpoint/2010/main" val="4147397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Prior research in zebrafish has shown that high and low fat diets can differentially affect microbiome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As well as disrupt the microbiome in ways that impose negative health outcomes in the host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Similar results have been found across other model systems and in humans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824E95A-90CE-1445-95B1-1C52E29313FB}" type="slidenum">
              <a:rPr lang="en-US" smtClean="0"/>
              <a:t>72</a:t>
            </a:fld>
            <a:endParaRPr lang="en-US"/>
          </a:p>
        </p:txBody>
      </p:sp>
    </p:spTree>
    <p:extLst>
      <p:ext uri="{BB962C8B-B14F-4D97-AF65-F5344CB8AC3E}">
        <p14:creationId xmlns:p14="http://schemas.microsoft.com/office/powerpoint/2010/main" val="30333592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Pathogen exposure and infection results in impaired zebrafish health outcomes</a:t>
            </a:r>
          </a:p>
          <a:p>
            <a:endParaRPr lang="en-US" dirty="0"/>
          </a:p>
          <a:p>
            <a:r>
              <a:rPr lang="en-US" dirty="0"/>
              <a:t>[2] Prior work from our lab has found that pathogens are linked to gut microbiome dysbiosis</a:t>
            </a:r>
            <a:br>
              <a:rPr lang="en-US" dirty="0"/>
            </a:br>
            <a:endParaRPr lang="en-US" dirty="0"/>
          </a:p>
          <a:p>
            <a:r>
              <a:rPr lang="en-US" dirty="0"/>
              <a:t>However, what is not known is how diet, the microbiome and pathogen exposure are linked to influence the health of zebrafish</a:t>
            </a:r>
          </a:p>
        </p:txBody>
      </p:sp>
      <p:sp>
        <p:nvSpPr>
          <p:cNvPr id="4" name="Slide Number Placeholder 3"/>
          <p:cNvSpPr>
            <a:spLocks noGrp="1"/>
          </p:cNvSpPr>
          <p:nvPr>
            <p:ph type="sldNum" sz="quarter" idx="5"/>
          </p:nvPr>
        </p:nvSpPr>
        <p:spPr/>
        <p:txBody>
          <a:bodyPr/>
          <a:lstStyle/>
          <a:p>
            <a:fld id="{FC1567E7-98C2-344B-B05F-1D106CF2EAB3}" type="slidenum">
              <a:rPr lang="en-US" smtClean="0"/>
              <a:t>73</a:t>
            </a:fld>
            <a:endParaRPr lang="en-US"/>
          </a:p>
        </p:txBody>
      </p:sp>
    </p:spTree>
    <p:extLst>
      <p:ext uri="{BB962C8B-B14F-4D97-AF65-F5344CB8AC3E}">
        <p14:creationId xmlns:p14="http://schemas.microsoft.com/office/powerpoint/2010/main" val="700387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Despite their long established importance as a model organism and their increasing use in microbiome targeted studies, there still remains some key gaps in knowledge about them compared to other model systems like mice.</a:t>
            </a:r>
            <a:br>
              <a:rPr lang="en-US" dirty="0"/>
            </a:br>
            <a:br>
              <a:rPr lang="en-US" dirty="0"/>
            </a:br>
            <a:r>
              <a:rPr lang="en-US" dirty="0"/>
              <a:t>[1] One of these gaps and main motivations for the study we conducted is that currently there is no standard reference diet used in zebrafish studies.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Standard reference diets are defined diets that contain </a:t>
            </a:r>
            <a:r>
              <a:rPr lang="en-US" sz="1200" kern="1200" dirty="0">
                <a:solidFill>
                  <a:schemeClr val="tx1"/>
                </a:solidFill>
                <a:effectLst/>
                <a:latin typeface="+mn-lt"/>
                <a:ea typeface="+mn-ea"/>
                <a:cs typeface="+mn-cs"/>
              </a:rPr>
              <a:t>consistent ingredients and nutrient compositions to allow for cross-comparisons of lab results. </a:t>
            </a:r>
            <a:endParaRPr lang="en-US" dirty="0"/>
          </a:p>
          <a:p>
            <a:endParaRPr lang="en-US" dirty="0"/>
          </a:p>
          <a:p>
            <a:r>
              <a:rPr lang="en-US" dirty="0"/>
              <a:t>[2] Instead, a variety of diets are used across zebrafish studies that include live feed and a mixture of defined/undefined ingredients.</a:t>
            </a:r>
            <a:br>
              <a:rPr lang="en-US" dirty="0"/>
            </a:br>
            <a:endParaRPr lang="en-US" dirty="0"/>
          </a:p>
          <a:p>
            <a:r>
              <a:rPr lang="en-US" dirty="0"/>
              <a:t>These diets can vary widely in terms of ingredients, quality and of composition of macro- and micro-nutrient profiles.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This is in stark contrast to other study organisms, such as mice, who have had a standard refence diet since 1980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 Given what we know about the influence diet has on host physiology and the microbiome’s important role in mediating host health, it raises important questions about whether or not we need to consider diet in microbiome-targeted zebrafish studies.</a:t>
            </a:r>
          </a:p>
          <a:p>
            <a:endParaRPr lang="en-US" dirty="0"/>
          </a:p>
          <a:p>
            <a:r>
              <a:rPr lang="en-US" dirty="0"/>
              <a:t>There has been some work in the zebrafish model that indicates that diet does matter…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824E95A-90CE-1445-95B1-1C52E29313FB}" type="slidenum">
              <a:rPr lang="en-US" smtClean="0"/>
              <a:t>4</a:t>
            </a:fld>
            <a:endParaRPr lang="en-US"/>
          </a:p>
        </p:txBody>
      </p:sp>
    </p:spTree>
    <p:extLst>
      <p:ext uri="{BB962C8B-B14F-4D97-AF65-F5344CB8AC3E}">
        <p14:creationId xmlns:p14="http://schemas.microsoft.com/office/powerpoint/2010/main" val="261085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has been some work in the zebrafish model that indicates that diet does matter…</a:t>
            </a:r>
          </a:p>
          <a:p>
            <a:br>
              <a:rPr lang="en-US" dirty="0"/>
            </a:br>
            <a:r>
              <a:rPr lang="en-US" dirty="0"/>
              <a:t># DIET</a:t>
            </a:r>
            <a:br>
              <a:rPr lang="en-US" dirty="0"/>
            </a:br>
            <a:r>
              <a:rPr lang="en-US" dirty="0"/>
              <a:t>[1] Studies have shown that type of diet can impact growth, body condition and impair reproductive outcomes in juvenile to adult zebrafish</a:t>
            </a:r>
          </a:p>
          <a:p>
            <a:r>
              <a:rPr lang="en-US" dirty="0"/>
              <a:t>[2] Nutritional differences found across zebrafish diets can be responsible for undefined and uncontrolled variation in zebrafish studies.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 Some of these inconsistencies could be due to potential differences in how diets impact the development of zebrafish gut microbiomes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 MB</a:t>
            </a:r>
            <a:br>
              <a:rPr lang="en-US" dirty="0"/>
            </a:br>
            <a:r>
              <a:rPr lang="en-US" dirty="0"/>
              <a:t>[3] Prior research in zebrafish has shown that high and low fat diets can differentially affect microbiome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well as disrupt the microbiome in ways that impose negative health outcomes in the host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 results, investigating the role of high/low fat diets, have been found across other model systems and in humans</a:t>
            </a:r>
          </a:p>
          <a:p>
            <a:endParaRPr lang="en-US" dirty="0"/>
          </a:p>
          <a:p>
            <a:r>
              <a:rPr lang="en-US" dirty="0"/>
              <a:t># PATHOGEN</a:t>
            </a:r>
            <a:br>
              <a:rPr lang="en-US" dirty="0"/>
            </a:br>
            <a:r>
              <a:rPr lang="en-US" dirty="0"/>
              <a:t>[4] Lastly, work investing pathogen exposure on Zebrafish health and microbiome find that parasite exposure and infection is linked to reduced weight, body condition scores, and reproductive outcomes.</a:t>
            </a:r>
          </a:p>
          <a:p>
            <a:r>
              <a:rPr lang="en-US" dirty="0"/>
              <a:t>As well as inflammation and dysbiosis of the gut microbiome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 However, there remains a gap in the literature about how diet, the microbiome and pathogen exposure interact to influence the health of the host.</a:t>
            </a:r>
          </a:p>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5</a:t>
            </a:fld>
            <a:endParaRPr lang="en-US"/>
          </a:p>
        </p:txBody>
      </p:sp>
    </p:spTree>
    <p:extLst>
      <p:ext uri="{BB962C8B-B14F-4D97-AF65-F5344CB8AC3E}">
        <p14:creationId xmlns:p14="http://schemas.microsoft.com/office/powerpoint/2010/main" val="1667696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sought to address these gaps in knowledge by asking the following questions:</a:t>
            </a:r>
          </a:p>
          <a:p>
            <a:pPr marL="685800" lvl="1" indent="-228600">
              <a:buAutoNum type="arabicParenR"/>
            </a:pPr>
            <a:r>
              <a:rPr lang="en-US" dirty="0"/>
              <a:t>Do the microbiomes of fish fed different commonly used laboratory diets differ? </a:t>
            </a:r>
          </a:p>
          <a:p>
            <a:pPr marL="685800" lvl="1" indent="-228600">
              <a:buAutoNum type="arabicParenR"/>
            </a:pPr>
            <a:r>
              <a:rPr lang="en-US" dirty="0"/>
              <a:t>Furthermore, do these differences manifest different microbiome outcomes following exposure to a pathogen?</a:t>
            </a:r>
          </a:p>
          <a:p>
            <a:pPr marL="685800" lvl="1" indent="-228600">
              <a:buAutoNum type="arabicParenR"/>
            </a:pPr>
            <a:r>
              <a:rPr lang="en-US" dirty="0"/>
              <a:t>Are these potential differences in the microbiome linked to the host’s health?</a:t>
            </a:r>
          </a:p>
          <a:p>
            <a:endParaRPr lang="en-US" b="0" dirty="0"/>
          </a:p>
          <a:p>
            <a:r>
              <a:rPr lang="en-US" b="0" dirty="0"/>
              <a:t>Answering these questions will clarify the role of diet on the zebrafish gut microbiome, but more broadly, it could lend support for our hypothesis that the state of the microbiome is influenced by the interaction of multiple factors. </a:t>
            </a:r>
          </a:p>
          <a:p>
            <a:endParaRPr lang="en-US" b="0" dirty="0"/>
          </a:p>
        </p:txBody>
      </p:sp>
      <p:sp>
        <p:nvSpPr>
          <p:cNvPr id="4" name="Slide Number Placeholder 3"/>
          <p:cNvSpPr>
            <a:spLocks noGrp="1"/>
          </p:cNvSpPr>
          <p:nvPr>
            <p:ph type="sldNum" sz="quarter" idx="5"/>
          </p:nvPr>
        </p:nvSpPr>
        <p:spPr/>
        <p:txBody>
          <a:bodyPr/>
          <a:lstStyle/>
          <a:p>
            <a:fld id="{2824E95A-90CE-1445-95B1-1C52E29313FB}" type="slidenum">
              <a:rPr lang="en-US" smtClean="0"/>
              <a:t>6</a:t>
            </a:fld>
            <a:endParaRPr lang="en-US"/>
          </a:p>
        </p:txBody>
      </p:sp>
    </p:spTree>
    <p:extLst>
      <p:ext uri="{BB962C8B-B14F-4D97-AF65-F5344CB8AC3E}">
        <p14:creationId xmlns:p14="http://schemas.microsoft.com/office/powerpoint/2010/main" val="374643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this study we used three commonly used zebrafish laboratory diets: Gemma, Watts and ZIRC.</a:t>
            </a:r>
          </a:p>
          <a:p>
            <a:r>
              <a:rPr lang="en-US" dirty="0"/>
              <a:t>- Gemma</a:t>
            </a:r>
          </a:p>
          <a:p>
            <a:r>
              <a:rPr lang="en-US" dirty="0"/>
              <a:t>- Watts</a:t>
            </a:r>
          </a:p>
          <a:p>
            <a:r>
              <a:rPr lang="en-US" dirty="0"/>
              <a:t>- ZIRC</a:t>
            </a:r>
          </a:p>
          <a:p>
            <a:endParaRPr lang="en-US" dirty="0"/>
          </a:p>
          <a:p>
            <a:r>
              <a:rPr lang="en-US" dirty="0"/>
              <a:t>[1] It’s important to note that while each of these diets have slightly different nutrient profiles to each other, they are far more consistent in composition to one another than the diets used in the previously mentioned analyses conducted around diet and the microbiome. Where those previous studies tested more extreme ranges, looking at how extreme ranges of high and low-fat diets influence the microbiome of zebrafish.</a:t>
            </a:r>
            <a:br>
              <a:rPr lang="en-US" dirty="0"/>
            </a:br>
            <a:br>
              <a:rPr lang="en-US" dirty="0"/>
            </a:br>
            <a:r>
              <a:rPr lang="en-US" dirty="0"/>
              <a:t>Here, our study differs in that the three diets used are more consistent to one another, which if we see differences would highlight the importance of minor nutritional differences ability to affect the microbiome and health of zebrafish.</a:t>
            </a:r>
          </a:p>
          <a:p>
            <a:endParaRPr lang="en-US" dirty="0"/>
          </a:p>
          <a:p>
            <a:endParaRPr lang="en-US" dirty="0"/>
          </a:p>
          <a:p>
            <a:r>
              <a:rPr lang="en-US" dirty="0"/>
              <a:t>-------</a:t>
            </a:r>
          </a:p>
          <a:p>
            <a:endParaRPr lang="en-US" dirty="0"/>
          </a:p>
          <a:p>
            <a:r>
              <a:rPr lang="en-US" sz="1200" b="0" i="0" u="none" strike="noStrike" kern="1200" dirty="0" err="1">
                <a:solidFill>
                  <a:schemeClr val="tx1"/>
                </a:solidFill>
                <a:effectLst/>
                <a:latin typeface="+mn-lt"/>
                <a:ea typeface="+mn-ea"/>
                <a:cs typeface="+mn-cs"/>
              </a:rPr>
              <a:t>Aquamax</a:t>
            </a:r>
            <a:r>
              <a:rPr lang="en-US" sz="1200" b="0" i="0" u="none" strike="noStrike" kern="1200" dirty="0">
                <a:solidFill>
                  <a:schemeClr val="tx1"/>
                </a:solidFill>
                <a:effectLst/>
                <a:latin typeface="+mn-lt"/>
                <a:ea typeface="+mn-ea"/>
                <a:cs typeface="+mn-cs"/>
              </a:rPr>
              <a:t> Grower 400</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(45% protein, 16% fat, and 3% fiber, </a:t>
            </a:r>
          </a:p>
          <a:p>
            <a:r>
              <a:rPr lang="en-US" sz="1200" b="0" i="0" u="none" strike="noStrike" kern="1200" dirty="0" err="1">
                <a:solidFill>
                  <a:schemeClr val="tx1"/>
                </a:solidFill>
                <a:effectLst/>
                <a:latin typeface="+mn-lt"/>
                <a:ea typeface="+mn-ea"/>
                <a:cs typeface="+mn-cs"/>
              </a:rPr>
              <a:t>Cyclop-eeze</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(60% protein, 31% fat, and 0.5% fiber, </a:t>
            </a:r>
          </a:p>
          <a:p>
            <a:r>
              <a:rPr lang="en-US" sz="1200" b="0" i="0" u="none" strike="noStrike" kern="1200" dirty="0" err="1">
                <a:solidFill>
                  <a:schemeClr val="tx1"/>
                </a:solidFill>
                <a:effectLst/>
                <a:latin typeface="+mn-lt"/>
                <a:ea typeface="+mn-ea"/>
                <a:cs typeface="+mn-cs"/>
              </a:rPr>
              <a:t>Nutrafin</a:t>
            </a:r>
            <a:r>
              <a:rPr lang="en-US" sz="1200" b="0" i="0" u="none" strike="noStrike" kern="1200" dirty="0">
                <a:solidFill>
                  <a:schemeClr val="tx1"/>
                </a:solidFill>
                <a:effectLst/>
                <a:latin typeface="+mn-lt"/>
                <a:ea typeface="+mn-ea"/>
                <a:cs typeface="+mn-cs"/>
              </a:rPr>
              <a:t> Max Flake Food</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(44% protein, 5% fat, and 2% fiber, </a:t>
            </a:r>
          </a:p>
          <a:p>
            <a:r>
              <a:rPr lang="en-US" sz="1200" b="0" i="0" u="none" strike="noStrike" kern="1200" dirty="0" err="1">
                <a:solidFill>
                  <a:schemeClr val="tx1"/>
                </a:solidFill>
                <a:effectLst/>
                <a:latin typeface="+mn-lt"/>
                <a:ea typeface="+mn-ea"/>
                <a:cs typeface="+mn-cs"/>
              </a:rPr>
              <a:t>TetraMin</a:t>
            </a:r>
            <a:r>
              <a:rPr lang="en-US" sz="1200" b="0" i="0" u="none" strike="noStrike" kern="1200" dirty="0">
                <a:solidFill>
                  <a:schemeClr val="tx1"/>
                </a:solidFill>
                <a:effectLst/>
                <a:latin typeface="+mn-lt"/>
                <a:ea typeface="+mn-ea"/>
                <a:cs typeface="+mn-cs"/>
              </a:rPr>
              <a:t> Tropical Flakes</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(48% protein, 8% fat, and 2% fiber</a:t>
            </a:r>
          </a:p>
          <a:p>
            <a:r>
              <a:rPr lang="en-US" sz="1200" b="0" i="0" u="none" strike="noStrike" kern="1200" dirty="0">
                <a:solidFill>
                  <a:schemeClr val="tx1"/>
                </a:solidFill>
                <a:effectLst/>
                <a:latin typeface="+mn-lt"/>
                <a:ea typeface="+mn-ea"/>
                <a:cs typeface="+mn-cs"/>
              </a:rPr>
              <a:t>Tetra Pond Koi Vibrance</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(31% protein, 5% fat, and 2% fiber. </a:t>
            </a:r>
          </a:p>
          <a:p>
            <a:r>
              <a:rPr lang="en-US" sz="1200" b="0" i="0" u="none" strike="noStrike" kern="1200" dirty="0">
                <a:solidFill>
                  <a:schemeClr val="tx1"/>
                </a:solidFill>
                <a:effectLst/>
                <a:latin typeface="+mn-lt"/>
                <a:ea typeface="+mn-ea"/>
                <a:cs typeface="+mn-cs"/>
              </a:rPr>
              <a:t>Diet A was formulated to contain 45.4% protein and 33.2% lipid, </a:t>
            </a:r>
          </a:p>
          <a:p>
            <a:r>
              <a:rPr lang="en-US" sz="1200" b="0" i="0" u="none" strike="noStrike" kern="1200" dirty="0">
                <a:solidFill>
                  <a:schemeClr val="tx1"/>
                </a:solidFill>
                <a:effectLst/>
                <a:latin typeface="+mn-lt"/>
                <a:ea typeface="+mn-ea"/>
                <a:cs typeface="+mn-cs"/>
              </a:rPr>
              <a:t>Diet B contained 41.4% protein and 33.2% lipid.</a:t>
            </a:r>
            <a:endParaRPr lang="en-US" dirty="0"/>
          </a:p>
          <a:p>
            <a:endParaRPr lang="en-US" dirty="0"/>
          </a:p>
          <a:p>
            <a:r>
              <a:rPr lang="en-US" dirty="0"/>
              <a:t>-----</a:t>
            </a:r>
          </a:p>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7</a:t>
            </a:fld>
            <a:endParaRPr lang="en-US"/>
          </a:p>
        </p:txBody>
      </p:sp>
    </p:spTree>
    <p:extLst>
      <p:ext uri="{BB962C8B-B14F-4D97-AF65-F5344CB8AC3E}">
        <p14:creationId xmlns:p14="http://schemas.microsoft.com/office/powerpoint/2010/main" val="2095636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Additionally, we wanted to test sensitivity of zebrafish gut microbiomes that were exposed to a pathogen, and see if there was an interaction between pathogen burden, diet and the microbiome. </a:t>
            </a:r>
          </a:p>
          <a:p>
            <a:endParaRPr lang="en-US" i="0" dirty="0"/>
          </a:p>
          <a:p>
            <a:r>
              <a:rPr lang="en-US" i="0" dirty="0"/>
              <a:t>We exposed a subset of fish to Mycobacterium </a:t>
            </a:r>
            <a:r>
              <a:rPr lang="en-US" i="0" dirty="0" err="1"/>
              <a:t>chelonae</a:t>
            </a:r>
            <a:r>
              <a:rPr lang="en-US" i="0" dirty="0"/>
              <a:t>, a common zebrafish pathogen</a:t>
            </a:r>
            <a:r>
              <a:rPr lang="en-US" dirty="0"/>
              <a:t>, that is estimated to be present in 40% of zebrafish facilities. </a:t>
            </a:r>
          </a:p>
          <a:p>
            <a:endParaRPr lang="en-US" dirty="0"/>
          </a:p>
          <a:p>
            <a:r>
              <a:rPr lang="en-US" dirty="0"/>
              <a:t>[1] Source of uncontrolled, inconsistency in results</a:t>
            </a:r>
          </a:p>
          <a:p>
            <a:endParaRPr lang="en-US" dirty="0"/>
          </a:p>
          <a:p>
            <a:r>
              <a:rPr lang="en-US" dirty="0"/>
              <a:t>[2] The main route of transmission is hypothesized to be through diet, particularly live feeds commonly fed to larval and juvenile ZF</a:t>
            </a:r>
          </a:p>
          <a:p>
            <a:endParaRPr lang="en-US" dirty="0"/>
          </a:p>
          <a:p>
            <a:r>
              <a:rPr lang="en-US" dirty="0"/>
              <a:t>[3] Exposure to a pathogen through natural routes can be stochastic, so to ensure that our fish were exposed to mycobacterium we Injected the fish directly into the intestines, as shown in the figure on the top right.</a:t>
            </a:r>
          </a:p>
          <a:p>
            <a:endParaRPr lang="en-US" dirty="0"/>
          </a:p>
          <a:p>
            <a:r>
              <a:rPr lang="en-US" dirty="0"/>
              <a:t>[4] Infection status was assessed visually using acid fast stain of tissue samples</a:t>
            </a:r>
          </a:p>
          <a:p>
            <a:endParaRPr lang="en-US" dirty="0"/>
          </a:p>
        </p:txBody>
      </p:sp>
      <p:sp>
        <p:nvSpPr>
          <p:cNvPr id="4" name="Slide Number Placeholder 3"/>
          <p:cNvSpPr>
            <a:spLocks noGrp="1"/>
          </p:cNvSpPr>
          <p:nvPr>
            <p:ph type="sldNum" sz="quarter" idx="5"/>
          </p:nvPr>
        </p:nvSpPr>
        <p:spPr/>
        <p:txBody>
          <a:bodyPr/>
          <a:lstStyle/>
          <a:p>
            <a:fld id="{FC1567E7-98C2-344B-B05F-1D106CF2EAB3}" type="slidenum">
              <a:rPr lang="en-US" smtClean="0"/>
              <a:t>9</a:t>
            </a:fld>
            <a:endParaRPr lang="en-US"/>
          </a:p>
        </p:txBody>
      </p:sp>
    </p:spTree>
    <p:extLst>
      <p:ext uri="{BB962C8B-B14F-4D97-AF65-F5344CB8AC3E}">
        <p14:creationId xmlns:p14="http://schemas.microsoft.com/office/powerpoint/2010/main" val="3364454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I’ll briefly walk you through the experiment and then discuss some key results</a:t>
            </a:r>
          </a:p>
          <a:p>
            <a:pPr marL="628650" lvl="1" indent="-171450">
              <a:buFont typeface="Arial" panose="020B0604020202020204" pitchFamily="34" charset="0"/>
              <a:buChar char="•"/>
            </a:pPr>
            <a:r>
              <a:rPr lang="en-US" dirty="0"/>
              <a:t>[1] For the first 30 days post fertilization (dpf), all fish were fed the same diet of paramecia</a:t>
            </a:r>
          </a:p>
          <a:p>
            <a:pPr marL="628650" lvl="1" indent="-171450">
              <a:buFont typeface="Arial" panose="020B0604020202020204" pitchFamily="34" charset="0"/>
              <a:buChar char="•"/>
            </a:pPr>
            <a:r>
              <a:rPr lang="en-US" dirty="0"/>
              <a:t>At 30 dpf, fish were assigned one of three diets.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[2] These diets included Gemma, Watts and ZIRC.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Each group of fish were fed these diets until the end of the experiment at 6 months of age</a:t>
            </a:r>
          </a:p>
          <a:p>
            <a:pPr marL="628650" lvl="1" indent="-171450">
              <a:buFont typeface="Arial" panose="020B0604020202020204" pitchFamily="34" charset="0"/>
              <a:buChar char="•"/>
            </a:pPr>
            <a:r>
              <a:rPr lang="en-US" dirty="0"/>
              <a:t>[3] At 3mpf, we collected our first round of fecal samples from fish and physiological measurements (such as weight, length and body condition score, BCS is considered an indicator of health in zebrafish)</a:t>
            </a:r>
          </a:p>
          <a:p>
            <a:pPr marL="628650" lvl="1" indent="-171450">
              <a:buFont typeface="Arial" panose="020B0604020202020204" pitchFamily="34" charset="0"/>
              <a:buChar char="•"/>
            </a:pPr>
            <a:r>
              <a:rPr lang="en-US" dirty="0"/>
              <a:t>[4] After taking fecal samples at 3mpf, fish in half of the tanks were exposed to the pathogen, Mycobacterium </a:t>
            </a:r>
            <a:r>
              <a:rPr lang="en-US" dirty="0" err="1"/>
              <a:t>cholonae</a:t>
            </a:r>
            <a:r>
              <a:rPr lang="en-US" dirty="0"/>
              <a:t>, while the other tanks acted as controls</a:t>
            </a:r>
          </a:p>
          <a:p>
            <a:pPr marL="171450" lvl="0" indent="-171450">
              <a:buFont typeface="Arial" panose="020B0604020202020204" pitchFamily="34" charset="0"/>
              <a:buChar char="•"/>
            </a:pPr>
            <a:r>
              <a:rPr lang="en-US" dirty="0"/>
              <a:t>[7] And then 6mpf we collected our final round of fecal samples and physiological data</a:t>
            </a:r>
          </a:p>
          <a:p>
            <a:pPr marL="171450" indent="-171450">
              <a:buFont typeface="Arial" panose="020B0604020202020204" pitchFamily="34" charset="0"/>
              <a:buChar char="•"/>
            </a:pPr>
            <a:r>
              <a:rPr lang="en-US" dirty="0"/>
              <a:t>[8] We then extracted the Microbial DNA and submitted them for sequencing</a:t>
            </a:r>
          </a:p>
          <a:p>
            <a:pPr marL="171450" indent="-171450">
              <a:buFont typeface="Arial" panose="020B0604020202020204" pitchFamily="34" charset="0"/>
              <a:buChar char="•"/>
            </a:pPr>
            <a:r>
              <a:rPr lang="en-US" dirty="0"/>
              <a:t>[9] From there, I ran the data through a series of pipelines to analyze the physiology and microbiomes of these fish.</a:t>
            </a:r>
          </a:p>
        </p:txBody>
      </p:sp>
      <p:sp>
        <p:nvSpPr>
          <p:cNvPr id="4" name="Slide Number Placeholder 3"/>
          <p:cNvSpPr>
            <a:spLocks noGrp="1"/>
          </p:cNvSpPr>
          <p:nvPr>
            <p:ph type="sldNum" sz="quarter" idx="5"/>
          </p:nvPr>
        </p:nvSpPr>
        <p:spPr/>
        <p:txBody>
          <a:bodyPr/>
          <a:lstStyle/>
          <a:p>
            <a:fld id="{2824E95A-90CE-1445-95B1-1C52E29313FB}" type="slidenum">
              <a:rPr lang="en-US" smtClean="0"/>
              <a:t>10</a:t>
            </a:fld>
            <a:endParaRPr lang="en-US"/>
          </a:p>
        </p:txBody>
      </p:sp>
    </p:spTree>
    <p:extLst>
      <p:ext uri="{BB962C8B-B14F-4D97-AF65-F5344CB8AC3E}">
        <p14:creationId xmlns:p14="http://schemas.microsoft.com/office/powerpoint/2010/main" val="2088342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85680-7109-A64D-ABFF-5B96859C72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DDDF9A-822D-BE43-B00F-0FDCE494E6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AC17F9-1582-444F-980E-4E419A0DFA15}"/>
              </a:ext>
            </a:extLst>
          </p:cNvPr>
          <p:cNvSpPr>
            <a:spLocks noGrp="1"/>
          </p:cNvSpPr>
          <p:nvPr>
            <p:ph type="dt" sz="half" idx="10"/>
          </p:nvPr>
        </p:nvSpPr>
        <p:spPr/>
        <p:txBody>
          <a:bodyPr/>
          <a:lstStyle/>
          <a:p>
            <a:fld id="{26F283D7-A13B-294E-B344-428AAEFC7BA0}" type="datetimeFigureOut">
              <a:rPr lang="en-US" smtClean="0"/>
              <a:t>10/25/22</a:t>
            </a:fld>
            <a:endParaRPr lang="en-US"/>
          </a:p>
        </p:txBody>
      </p:sp>
      <p:sp>
        <p:nvSpPr>
          <p:cNvPr id="5" name="Footer Placeholder 4">
            <a:extLst>
              <a:ext uri="{FF2B5EF4-FFF2-40B4-BE49-F238E27FC236}">
                <a16:creationId xmlns:a16="http://schemas.microsoft.com/office/drawing/2014/main" id="{A5A591D3-6688-BF4D-B677-77B7B58449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8F393E-493B-BF41-B376-C2BC615B298F}"/>
              </a:ext>
            </a:extLst>
          </p:cNvPr>
          <p:cNvSpPr>
            <a:spLocks noGrp="1"/>
          </p:cNvSpPr>
          <p:nvPr>
            <p:ph type="sldNum" sz="quarter" idx="12"/>
          </p:nvPr>
        </p:nvSpPr>
        <p:spPr/>
        <p:txBody>
          <a:bodyPr/>
          <a:lstStyle/>
          <a:p>
            <a:fld id="{CC76E180-97FF-E647-9AD1-2FE21266D01F}" type="slidenum">
              <a:rPr lang="en-US" smtClean="0"/>
              <a:t>‹#›</a:t>
            </a:fld>
            <a:endParaRPr lang="en-US"/>
          </a:p>
        </p:txBody>
      </p:sp>
    </p:spTree>
    <p:extLst>
      <p:ext uri="{BB962C8B-B14F-4D97-AF65-F5344CB8AC3E}">
        <p14:creationId xmlns:p14="http://schemas.microsoft.com/office/powerpoint/2010/main" val="428499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7C0ED-C6FB-DF40-A375-8AFB2D9054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53A50D-2531-4A41-9F85-AE08EDC9DD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B8E6B-00A2-9C46-88A4-3E41292F7F98}"/>
              </a:ext>
            </a:extLst>
          </p:cNvPr>
          <p:cNvSpPr>
            <a:spLocks noGrp="1"/>
          </p:cNvSpPr>
          <p:nvPr>
            <p:ph type="dt" sz="half" idx="10"/>
          </p:nvPr>
        </p:nvSpPr>
        <p:spPr/>
        <p:txBody>
          <a:bodyPr/>
          <a:lstStyle/>
          <a:p>
            <a:fld id="{26F283D7-A13B-294E-B344-428AAEFC7BA0}" type="datetimeFigureOut">
              <a:rPr lang="en-US" smtClean="0"/>
              <a:t>10/25/22</a:t>
            </a:fld>
            <a:endParaRPr lang="en-US"/>
          </a:p>
        </p:txBody>
      </p:sp>
      <p:sp>
        <p:nvSpPr>
          <p:cNvPr id="5" name="Footer Placeholder 4">
            <a:extLst>
              <a:ext uri="{FF2B5EF4-FFF2-40B4-BE49-F238E27FC236}">
                <a16:creationId xmlns:a16="http://schemas.microsoft.com/office/drawing/2014/main" id="{B83F2042-D315-8346-A699-AC3AC35442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011975-6081-C848-9A38-23C06BBBFBC6}"/>
              </a:ext>
            </a:extLst>
          </p:cNvPr>
          <p:cNvSpPr>
            <a:spLocks noGrp="1"/>
          </p:cNvSpPr>
          <p:nvPr>
            <p:ph type="sldNum" sz="quarter" idx="12"/>
          </p:nvPr>
        </p:nvSpPr>
        <p:spPr/>
        <p:txBody>
          <a:bodyPr/>
          <a:lstStyle/>
          <a:p>
            <a:fld id="{CC76E180-97FF-E647-9AD1-2FE21266D01F}" type="slidenum">
              <a:rPr lang="en-US" smtClean="0"/>
              <a:t>‹#›</a:t>
            </a:fld>
            <a:endParaRPr lang="en-US"/>
          </a:p>
        </p:txBody>
      </p:sp>
    </p:spTree>
    <p:extLst>
      <p:ext uri="{BB962C8B-B14F-4D97-AF65-F5344CB8AC3E}">
        <p14:creationId xmlns:p14="http://schemas.microsoft.com/office/powerpoint/2010/main" val="332610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D6680A-1172-7648-8359-ED627561F2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5A2228-30A3-254C-842F-C577E0D70F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63D9A-C31F-8641-9208-9FF98987ABA4}"/>
              </a:ext>
            </a:extLst>
          </p:cNvPr>
          <p:cNvSpPr>
            <a:spLocks noGrp="1"/>
          </p:cNvSpPr>
          <p:nvPr>
            <p:ph type="dt" sz="half" idx="10"/>
          </p:nvPr>
        </p:nvSpPr>
        <p:spPr/>
        <p:txBody>
          <a:bodyPr/>
          <a:lstStyle/>
          <a:p>
            <a:fld id="{26F283D7-A13B-294E-B344-428AAEFC7BA0}" type="datetimeFigureOut">
              <a:rPr lang="en-US" smtClean="0"/>
              <a:t>10/25/22</a:t>
            </a:fld>
            <a:endParaRPr lang="en-US"/>
          </a:p>
        </p:txBody>
      </p:sp>
      <p:sp>
        <p:nvSpPr>
          <p:cNvPr id="5" name="Footer Placeholder 4">
            <a:extLst>
              <a:ext uri="{FF2B5EF4-FFF2-40B4-BE49-F238E27FC236}">
                <a16:creationId xmlns:a16="http://schemas.microsoft.com/office/drawing/2014/main" id="{07ED41AB-A4BC-4B4E-8218-2D684CDED9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071B82-A6C0-7542-AD80-0C1A6D7DB8E9}"/>
              </a:ext>
            </a:extLst>
          </p:cNvPr>
          <p:cNvSpPr>
            <a:spLocks noGrp="1"/>
          </p:cNvSpPr>
          <p:nvPr>
            <p:ph type="sldNum" sz="quarter" idx="12"/>
          </p:nvPr>
        </p:nvSpPr>
        <p:spPr/>
        <p:txBody>
          <a:bodyPr/>
          <a:lstStyle/>
          <a:p>
            <a:fld id="{CC76E180-97FF-E647-9AD1-2FE21266D01F}" type="slidenum">
              <a:rPr lang="en-US" smtClean="0"/>
              <a:t>‹#›</a:t>
            </a:fld>
            <a:endParaRPr lang="en-US"/>
          </a:p>
        </p:txBody>
      </p:sp>
    </p:spTree>
    <p:extLst>
      <p:ext uri="{BB962C8B-B14F-4D97-AF65-F5344CB8AC3E}">
        <p14:creationId xmlns:p14="http://schemas.microsoft.com/office/powerpoint/2010/main" val="3434118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C809-D093-F04D-A851-59C1BA95F495}"/>
              </a:ext>
            </a:extLst>
          </p:cNvPr>
          <p:cNvSpPr>
            <a:spLocks noGrp="1"/>
          </p:cNvSpPr>
          <p:nvPr>
            <p:ph type="title"/>
          </p:nvPr>
        </p:nvSpPr>
        <p:spPr>
          <a:xfrm>
            <a:off x="0" y="0"/>
            <a:ext cx="12192000" cy="1325563"/>
          </a:xfrm>
          <a:solidFill>
            <a:srgbClr val="D73F09"/>
          </a:solidFill>
        </p:spPr>
        <p:txBody>
          <a:bodyPr/>
          <a:lstStyle>
            <a:lvl1pPr algn="ctr">
              <a:defRPr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7D287BFF-DA8C-9548-9C4E-248034C9A1D6}"/>
              </a:ext>
            </a:extLst>
          </p:cNvPr>
          <p:cNvSpPr>
            <a:spLocks noGrp="1"/>
          </p:cNvSpPr>
          <p:nvPr>
            <p:ph idx="1"/>
          </p:nvPr>
        </p:nvSpPr>
        <p:spPr>
          <a:xfrm>
            <a:off x="216816" y="1545996"/>
            <a:ext cx="11698664" cy="46309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FBAE8C-235D-CB4F-8F26-59AD2C49E3DF}"/>
              </a:ext>
            </a:extLst>
          </p:cNvPr>
          <p:cNvSpPr>
            <a:spLocks noGrp="1"/>
          </p:cNvSpPr>
          <p:nvPr>
            <p:ph type="dt" sz="half" idx="10"/>
          </p:nvPr>
        </p:nvSpPr>
        <p:spPr/>
        <p:txBody>
          <a:bodyPr/>
          <a:lstStyle/>
          <a:p>
            <a:fld id="{26F283D7-A13B-294E-B344-428AAEFC7BA0}" type="datetimeFigureOut">
              <a:rPr lang="en-US" smtClean="0"/>
              <a:t>10/25/22</a:t>
            </a:fld>
            <a:endParaRPr lang="en-US"/>
          </a:p>
        </p:txBody>
      </p:sp>
      <p:sp>
        <p:nvSpPr>
          <p:cNvPr id="5" name="Footer Placeholder 4">
            <a:extLst>
              <a:ext uri="{FF2B5EF4-FFF2-40B4-BE49-F238E27FC236}">
                <a16:creationId xmlns:a16="http://schemas.microsoft.com/office/drawing/2014/main" id="{7E29130F-F5DE-BC4D-85F7-36099077B5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FD863-8D64-BE43-89AB-B730B7C32352}"/>
              </a:ext>
            </a:extLst>
          </p:cNvPr>
          <p:cNvSpPr>
            <a:spLocks noGrp="1"/>
          </p:cNvSpPr>
          <p:nvPr>
            <p:ph type="sldNum" sz="quarter" idx="12"/>
          </p:nvPr>
        </p:nvSpPr>
        <p:spPr/>
        <p:txBody>
          <a:bodyPr/>
          <a:lstStyle/>
          <a:p>
            <a:fld id="{CC76E180-97FF-E647-9AD1-2FE21266D01F}" type="slidenum">
              <a:rPr lang="en-US" smtClean="0"/>
              <a:t>‹#›</a:t>
            </a:fld>
            <a:endParaRPr lang="en-US" dirty="0"/>
          </a:p>
        </p:txBody>
      </p:sp>
    </p:spTree>
    <p:extLst>
      <p:ext uri="{BB962C8B-B14F-4D97-AF65-F5344CB8AC3E}">
        <p14:creationId xmlns:p14="http://schemas.microsoft.com/office/powerpoint/2010/main" val="2447499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0FEEE-B04D-D44F-89E3-BD485C9235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09EDB7-B4EA-974C-9A9A-E94C016041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1932FD-8D08-3B41-8E80-2C8831B46E75}"/>
              </a:ext>
            </a:extLst>
          </p:cNvPr>
          <p:cNvSpPr>
            <a:spLocks noGrp="1"/>
          </p:cNvSpPr>
          <p:nvPr>
            <p:ph type="dt" sz="half" idx="10"/>
          </p:nvPr>
        </p:nvSpPr>
        <p:spPr/>
        <p:txBody>
          <a:bodyPr/>
          <a:lstStyle/>
          <a:p>
            <a:fld id="{26F283D7-A13B-294E-B344-428AAEFC7BA0}" type="datetimeFigureOut">
              <a:rPr lang="en-US" smtClean="0"/>
              <a:t>10/25/22</a:t>
            </a:fld>
            <a:endParaRPr lang="en-US"/>
          </a:p>
        </p:txBody>
      </p:sp>
      <p:sp>
        <p:nvSpPr>
          <p:cNvPr id="5" name="Footer Placeholder 4">
            <a:extLst>
              <a:ext uri="{FF2B5EF4-FFF2-40B4-BE49-F238E27FC236}">
                <a16:creationId xmlns:a16="http://schemas.microsoft.com/office/drawing/2014/main" id="{695F2354-1BB6-7043-93DD-43D443B52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21315-154C-7A4C-AF8F-4FFD0F4B81BC}"/>
              </a:ext>
            </a:extLst>
          </p:cNvPr>
          <p:cNvSpPr>
            <a:spLocks noGrp="1"/>
          </p:cNvSpPr>
          <p:nvPr>
            <p:ph type="sldNum" sz="quarter" idx="12"/>
          </p:nvPr>
        </p:nvSpPr>
        <p:spPr/>
        <p:txBody>
          <a:bodyPr/>
          <a:lstStyle/>
          <a:p>
            <a:fld id="{CC76E180-97FF-E647-9AD1-2FE21266D01F}" type="slidenum">
              <a:rPr lang="en-US" smtClean="0"/>
              <a:t>‹#›</a:t>
            </a:fld>
            <a:endParaRPr lang="en-US"/>
          </a:p>
        </p:txBody>
      </p:sp>
    </p:spTree>
    <p:extLst>
      <p:ext uri="{BB962C8B-B14F-4D97-AF65-F5344CB8AC3E}">
        <p14:creationId xmlns:p14="http://schemas.microsoft.com/office/powerpoint/2010/main" val="2583867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0615C-716D-E243-B263-ABF8B6522F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953726-5D64-B34B-93A1-FBB6D96A9C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D40657-807E-6746-AEB8-7413429229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64FBD-ED39-5442-95E6-442E3D9D78CD}"/>
              </a:ext>
            </a:extLst>
          </p:cNvPr>
          <p:cNvSpPr>
            <a:spLocks noGrp="1"/>
          </p:cNvSpPr>
          <p:nvPr>
            <p:ph type="dt" sz="half" idx="10"/>
          </p:nvPr>
        </p:nvSpPr>
        <p:spPr/>
        <p:txBody>
          <a:bodyPr/>
          <a:lstStyle/>
          <a:p>
            <a:fld id="{26F283D7-A13B-294E-B344-428AAEFC7BA0}" type="datetimeFigureOut">
              <a:rPr lang="en-US" smtClean="0"/>
              <a:t>10/25/22</a:t>
            </a:fld>
            <a:endParaRPr lang="en-US"/>
          </a:p>
        </p:txBody>
      </p:sp>
      <p:sp>
        <p:nvSpPr>
          <p:cNvPr id="6" name="Footer Placeholder 5">
            <a:extLst>
              <a:ext uri="{FF2B5EF4-FFF2-40B4-BE49-F238E27FC236}">
                <a16:creationId xmlns:a16="http://schemas.microsoft.com/office/drawing/2014/main" id="{8671910F-5CA0-084F-841B-246254B475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072514-A728-8344-A585-B3CAB2E25B0B}"/>
              </a:ext>
            </a:extLst>
          </p:cNvPr>
          <p:cNvSpPr>
            <a:spLocks noGrp="1"/>
          </p:cNvSpPr>
          <p:nvPr>
            <p:ph type="sldNum" sz="quarter" idx="12"/>
          </p:nvPr>
        </p:nvSpPr>
        <p:spPr/>
        <p:txBody>
          <a:bodyPr/>
          <a:lstStyle/>
          <a:p>
            <a:fld id="{CC76E180-97FF-E647-9AD1-2FE21266D01F}" type="slidenum">
              <a:rPr lang="en-US" smtClean="0"/>
              <a:t>‹#›</a:t>
            </a:fld>
            <a:endParaRPr lang="en-US"/>
          </a:p>
        </p:txBody>
      </p:sp>
    </p:spTree>
    <p:extLst>
      <p:ext uri="{BB962C8B-B14F-4D97-AF65-F5344CB8AC3E}">
        <p14:creationId xmlns:p14="http://schemas.microsoft.com/office/powerpoint/2010/main" val="2004017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07556-1676-2744-820B-DC5AE25ACB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971B28-7BA3-3641-9D58-75BDA3F07B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F940E7-195D-1746-90E4-15534732FE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D1B71D-BB42-F540-8445-E9EE262DC4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C1BE16-F286-1648-9E04-B6E75A3A86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D0DBC2-8A7C-794B-A0BF-DAA614F0A5FB}"/>
              </a:ext>
            </a:extLst>
          </p:cNvPr>
          <p:cNvSpPr>
            <a:spLocks noGrp="1"/>
          </p:cNvSpPr>
          <p:nvPr>
            <p:ph type="dt" sz="half" idx="10"/>
          </p:nvPr>
        </p:nvSpPr>
        <p:spPr/>
        <p:txBody>
          <a:bodyPr/>
          <a:lstStyle/>
          <a:p>
            <a:fld id="{26F283D7-A13B-294E-B344-428AAEFC7BA0}" type="datetimeFigureOut">
              <a:rPr lang="en-US" smtClean="0"/>
              <a:t>10/25/22</a:t>
            </a:fld>
            <a:endParaRPr lang="en-US"/>
          </a:p>
        </p:txBody>
      </p:sp>
      <p:sp>
        <p:nvSpPr>
          <p:cNvPr id="8" name="Footer Placeholder 7">
            <a:extLst>
              <a:ext uri="{FF2B5EF4-FFF2-40B4-BE49-F238E27FC236}">
                <a16:creationId xmlns:a16="http://schemas.microsoft.com/office/drawing/2014/main" id="{3226F9A7-4484-BD4C-BB54-9A40A95BE9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62FD57-2A1F-5F4D-8CCB-9AA4D03E01B2}"/>
              </a:ext>
            </a:extLst>
          </p:cNvPr>
          <p:cNvSpPr>
            <a:spLocks noGrp="1"/>
          </p:cNvSpPr>
          <p:nvPr>
            <p:ph type="sldNum" sz="quarter" idx="12"/>
          </p:nvPr>
        </p:nvSpPr>
        <p:spPr/>
        <p:txBody>
          <a:bodyPr/>
          <a:lstStyle/>
          <a:p>
            <a:fld id="{CC76E180-97FF-E647-9AD1-2FE21266D01F}" type="slidenum">
              <a:rPr lang="en-US" smtClean="0"/>
              <a:t>‹#›</a:t>
            </a:fld>
            <a:endParaRPr lang="en-US"/>
          </a:p>
        </p:txBody>
      </p:sp>
    </p:spTree>
    <p:extLst>
      <p:ext uri="{BB962C8B-B14F-4D97-AF65-F5344CB8AC3E}">
        <p14:creationId xmlns:p14="http://schemas.microsoft.com/office/powerpoint/2010/main" val="2453587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107AA-0CCC-E343-BED3-E4EB0449C6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110091-89B0-974C-8985-4E5E39BE89A5}"/>
              </a:ext>
            </a:extLst>
          </p:cNvPr>
          <p:cNvSpPr>
            <a:spLocks noGrp="1"/>
          </p:cNvSpPr>
          <p:nvPr>
            <p:ph type="dt" sz="half" idx="10"/>
          </p:nvPr>
        </p:nvSpPr>
        <p:spPr/>
        <p:txBody>
          <a:bodyPr/>
          <a:lstStyle/>
          <a:p>
            <a:fld id="{26F283D7-A13B-294E-B344-428AAEFC7BA0}" type="datetimeFigureOut">
              <a:rPr lang="en-US" smtClean="0"/>
              <a:t>10/25/22</a:t>
            </a:fld>
            <a:endParaRPr lang="en-US"/>
          </a:p>
        </p:txBody>
      </p:sp>
      <p:sp>
        <p:nvSpPr>
          <p:cNvPr id="4" name="Footer Placeholder 3">
            <a:extLst>
              <a:ext uri="{FF2B5EF4-FFF2-40B4-BE49-F238E27FC236}">
                <a16:creationId xmlns:a16="http://schemas.microsoft.com/office/drawing/2014/main" id="{3774B916-9DC7-2E46-B757-06A3046589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C31477-00F2-1347-A811-B02FC60B9CB3}"/>
              </a:ext>
            </a:extLst>
          </p:cNvPr>
          <p:cNvSpPr>
            <a:spLocks noGrp="1"/>
          </p:cNvSpPr>
          <p:nvPr>
            <p:ph type="sldNum" sz="quarter" idx="12"/>
          </p:nvPr>
        </p:nvSpPr>
        <p:spPr/>
        <p:txBody>
          <a:bodyPr/>
          <a:lstStyle/>
          <a:p>
            <a:fld id="{CC76E180-97FF-E647-9AD1-2FE21266D01F}" type="slidenum">
              <a:rPr lang="en-US" smtClean="0"/>
              <a:t>‹#›</a:t>
            </a:fld>
            <a:endParaRPr lang="en-US"/>
          </a:p>
        </p:txBody>
      </p:sp>
    </p:spTree>
    <p:extLst>
      <p:ext uri="{BB962C8B-B14F-4D97-AF65-F5344CB8AC3E}">
        <p14:creationId xmlns:p14="http://schemas.microsoft.com/office/powerpoint/2010/main" val="4235216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909D62-B528-DB42-BD2E-41B11FAD72E3}"/>
              </a:ext>
            </a:extLst>
          </p:cNvPr>
          <p:cNvSpPr>
            <a:spLocks noGrp="1"/>
          </p:cNvSpPr>
          <p:nvPr>
            <p:ph type="dt" sz="half" idx="10"/>
          </p:nvPr>
        </p:nvSpPr>
        <p:spPr/>
        <p:txBody>
          <a:bodyPr/>
          <a:lstStyle/>
          <a:p>
            <a:fld id="{26F283D7-A13B-294E-B344-428AAEFC7BA0}" type="datetimeFigureOut">
              <a:rPr lang="en-US" smtClean="0"/>
              <a:t>10/25/22</a:t>
            </a:fld>
            <a:endParaRPr lang="en-US"/>
          </a:p>
        </p:txBody>
      </p:sp>
      <p:sp>
        <p:nvSpPr>
          <p:cNvPr id="3" name="Footer Placeholder 2">
            <a:extLst>
              <a:ext uri="{FF2B5EF4-FFF2-40B4-BE49-F238E27FC236}">
                <a16:creationId xmlns:a16="http://schemas.microsoft.com/office/drawing/2014/main" id="{9E0D77F3-F9D4-4548-9FA2-06BD0195CF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609DCB-89BD-4940-A59C-480FA63EFCE7}"/>
              </a:ext>
            </a:extLst>
          </p:cNvPr>
          <p:cNvSpPr>
            <a:spLocks noGrp="1"/>
          </p:cNvSpPr>
          <p:nvPr>
            <p:ph type="sldNum" sz="quarter" idx="12"/>
          </p:nvPr>
        </p:nvSpPr>
        <p:spPr/>
        <p:txBody>
          <a:bodyPr/>
          <a:lstStyle/>
          <a:p>
            <a:fld id="{CC76E180-97FF-E647-9AD1-2FE21266D01F}" type="slidenum">
              <a:rPr lang="en-US" smtClean="0"/>
              <a:t>‹#›</a:t>
            </a:fld>
            <a:endParaRPr lang="en-US"/>
          </a:p>
        </p:txBody>
      </p:sp>
    </p:spTree>
    <p:extLst>
      <p:ext uri="{BB962C8B-B14F-4D97-AF65-F5344CB8AC3E}">
        <p14:creationId xmlns:p14="http://schemas.microsoft.com/office/powerpoint/2010/main" val="890549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6592F-3E30-8441-802C-3B857E11F2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75EA36-612F-584F-AD3C-E2EFCFBCBC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9D6754-D255-BE4B-9C90-35B3928273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70B70C-8B17-9E41-83D3-45EDC9806F11}"/>
              </a:ext>
            </a:extLst>
          </p:cNvPr>
          <p:cNvSpPr>
            <a:spLocks noGrp="1"/>
          </p:cNvSpPr>
          <p:nvPr>
            <p:ph type="dt" sz="half" idx="10"/>
          </p:nvPr>
        </p:nvSpPr>
        <p:spPr/>
        <p:txBody>
          <a:bodyPr/>
          <a:lstStyle/>
          <a:p>
            <a:fld id="{26F283D7-A13B-294E-B344-428AAEFC7BA0}" type="datetimeFigureOut">
              <a:rPr lang="en-US" smtClean="0"/>
              <a:t>10/25/22</a:t>
            </a:fld>
            <a:endParaRPr lang="en-US"/>
          </a:p>
        </p:txBody>
      </p:sp>
      <p:sp>
        <p:nvSpPr>
          <p:cNvPr id="6" name="Footer Placeholder 5">
            <a:extLst>
              <a:ext uri="{FF2B5EF4-FFF2-40B4-BE49-F238E27FC236}">
                <a16:creationId xmlns:a16="http://schemas.microsoft.com/office/drawing/2014/main" id="{E280C2A9-6705-A94D-BAA4-A17F7BCB21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B4D721-7B58-124C-8C63-3012C0532BD8}"/>
              </a:ext>
            </a:extLst>
          </p:cNvPr>
          <p:cNvSpPr>
            <a:spLocks noGrp="1"/>
          </p:cNvSpPr>
          <p:nvPr>
            <p:ph type="sldNum" sz="quarter" idx="12"/>
          </p:nvPr>
        </p:nvSpPr>
        <p:spPr/>
        <p:txBody>
          <a:bodyPr/>
          <a:lstStyle/>
          <a:p>
            <a:fld id="{CC76E180-97FF-E647-9AD1-2FE21266D01F}" type="slidenum">
              <a:rPr lang="en-US" smtClean="0"/>
              <a:t>‹#›</a:t>
            </a:fld>
            <a:endParaRPr lang="en-US"/>
          </a:p>
        </p:txBody>
      </p:sp>
    </p:spTree>
    <p:extLst>
      <p:ext uri="{BB962C8B-B14F-4D97-AF65-F5344CB8AC3E}">
        <p14:creationId xmlns:p14="http://schemas.microsoft.com/office/powerpoint/2010/main" val="1909382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3A72-5519-444D-86B2-740CAE6048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48693F-8D9A-F547-9272-98F95175AB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E57C01-8334-654A-A505-4D94F76369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1880DA-ADA6-C142-A097-57DD511D9DCE}"/>
              </a:ext>
            </a:extLst>
          </p:cNvPr>
          <p:cNvSpPr>
            <a:spLocks noGrp="1"/>
          </p:cNvSpPr>
          <p:nvPr>
            <p:ph type="dt" sz="half" idx="10"/>
          </p:nvPr>
        </p:nvSpPr>
        <p:spPr/>
        <p:txBody>
          <a:bodyPr/>
          <a:lstStyle/>
          <a:p>
            <a:fld id="{26F283D7-A13B-294E-B344-428AAEFC7BA0}" type="datetimeFigureOut">
              <a:rPr lang="en-US" smtClean="0"/>
              <a:t>10/25/22</a:t>
            </a:fld>
            <a:endParaRPr lang="en-US"/>
          </a:p>
        </p:txBody>
      </p:sp>
      <p:sp>
        <p:nvSpPr>
          <p:cNvPr id="6" name="Footer Placeholder 5">
            <a:extLst>
              <a:ext uri="{FF2B5EF4-FFF2-40B4-BE49-F238E27FC236}">
                <a16:creationId xmlns:a16="http://schemas.microsoft.com/office/drawing/2014/main" id="{68B650BB-7DDB-014A-8434-FD948FD5F3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955189-193B-F243-AB0D-37F99793210F}"/>
              </a:ext>
            </a:extLst>
          </p:cNvPr>
          <p:cNvSpPr>
            <a:spLocks noGrp="1"/>
          </p:cNvSpPr>
          <p:nvPr>
            <p:ph type="sldNum" sz="quarter" idx="12"/>
          </p:nvPr>
        </p:nvSpPr>
        <p:spPr/>
        <p:txBody>
          <a:bodyPr/>
          <a:lstStyle/>
          <a:p>
            <a:fld id="{CC76E180-97FF-E647-9AD1-2FE21266D01F}" type="slidenum">
              <a:rPr lang="en-US" smtClean="0"/>
              <a:t>‹#›</a:t>
            </a:fld>
            <a:endParaRPr lang="en-US"/>
          </a:p>
        </p:txBody>
      </p:sp>
    </p:spTree>
    <p:extLst>
      <p:ext uri="{BB962C8B-B14F-4D97-AF65-F5344CB8AC3E}">
        <p14:creationId xmlns:p14="http://schemas.microsoft.com/office/powerpoint/2010/main" val="798686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C282E7-9CF1-3946-82CB-548A7BAA02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7DF937-EA60-514C-BE79-6146E63C9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398C3F-14E6-E443-A8B7-A7AAE42970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F283D7-A13B-294E-B344-428AAEFC7BA0}" type="datetimeFigureOut">
              <a:rPr lang="en-US" smtClean="0"/>
              <a:t>10/25/22</a:t>
            </a:fld>
            <a:endParaRPr lang="en-US"/>
          </a:p>
        </p:txBody>
      </p:sp>
      <p:sp>
        <p:nvSpPr>
          <p:cNvPr id="5" name="Footer Placeholder 4">
            <a:extLst>
              <a:ext uri="{FF2B5EF4-FFF2-40B4-BE49-F238E27FC236}">
                <a16:creationId xmlns:a16="http://schemas.microsoft.com/office/drawing/2014/main" id="{208EE075-2F50-8D4E-9427-BFBFB21702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E3A33F-BABC-7447-BFB9-C4E3CE7DDF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76E180-97FF-E647-9AD1-2FE21266D01F}" type="slidenum">
              <a:rPr lang="en-US" smtClean="0"/>
              <a:t>‹#›</a:t>
            </a:fld>
            <a:endParaRPr lang="en-US"/>
          </a:p>
        </p:txBody>
      </p:sp>
    </p:spTree>
    <p:extLst>
      <p:ext uri="{BB962C8B-B14F-4D97-AF65-F5344CB8AC3E}">
        <p14:creationId xmlns:p14="http://schemas.microsoft.com/office/powerpoint/2010/main" val="3696952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9.xml"/><Relationship Id="rId16" Type="http://schemas.openxmlformats.org/officeDocument/2006/relationships/comments" Target="../comments/comment2.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microsoft.com/office/2007/relationships/hdphoto" Target="../media/hdphoto1.wdp"/><Relationship Id="rId15" Type="http://schemas.openxmlformats.org/officeDocument/2006/relationships/image" Target="../media/image25.sv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 Id="rId1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comments" Target="../comments/comment3.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2.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emf"/><Relationship Id="rId4" Type="http://schemas.openxmlformats.org/officeDocument/2006/relationships/image" Target="../media/image14.png"/><Relationship Id="rId9" Type="http://schemas.openxmlformats.org/officeDocument/2006/relationships/image" Target="../media/image19.svg"/></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em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25.svg"/><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comments" Target="../comments/commen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7.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20.emf"/><Relationship Id="rId7" Type="http://schemas.openxmlformats.org/officeDocument/2006/relationships/image" Target="../media/image12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22.emf"/></Relationships>
</file>

<file path=ppt/slides/_rels/slide72.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131.png"/><Relationship Id="rId3" Type="http://schemas.openxmlformats.org/officeDocument/2006/relationships/image" Target="../media/image125.emf"/><Relationship Id="rId7" Type="http://schemas.openxmlformats.org/officeDocument/2006/relationships/image" Target="../media/image15.png"/><Relationship Id="rId12" Type="http://schemas.openxmlformats.org/officeDocument/2006/relationships/image" Target="../media/image130.sv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29.png"/><Relationship Id="rId5" Type="http://schemas.openxmlformats.org/officeDocument/2006/relationships/image" Target="../media/image126.emf"/><Relationship Id="rId10" Type="http://schemas.openxmlformats.org/officeDocument/2006/relationships/image" Target="../media/image128.svg"/><Relationship Id="rId4" Type="http://schemas.openxmlformats.org/officeDocument/2006/relationships/image" Target="../media/image13.emf"/><Relationship Id="rId9" Type="http://schemas.openxmlformats.org/officeDocument/2006/relationships/image" Target="../media/image127.png"/><Relationship Id="rId14" Type="http://schemas.openxmlformats.org/officeDocument/2006/relationships/image" Target="../media/image132.svg"/></Relationships>
</file>

<file path=ppt/slides/_rels/slide7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8.png"/><Relationship Id="rId7"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36.svg"/><Relationship Id="rId5" Type="http://schemas.openxmlformats.org/officeDocument/2006/relationships/image" Target="../media/image133.emf"/><Relationship Id="rId10" Type="http://schemas.openxmlformats.org/officeDocument/2006/relationships/image" Target="../media/image135.png"/><Relationship Id="rId4" Type="http://schemas.openxmlformats.org/officeDocument/2006/relationships/image" Target="../media/image19.svg"/><Relationship Id="rId9" Type="http://schemas.openxmlformats.org/officeDocument/2006/relationships/image" Target="../media/image134.emf"/></Relationships>
</file>

<file path=ppt/slides/_rels/slide7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39AE8C9-9F74-D64A-B48D-7385B389FEAF}"/>
              </a:ext>
            </a:extLst>
          </p:cNvPr>
          <p:cNvGrpSpPr/>
          <p:nvPr/>
        </p:nvGrpSpPr>
        <p:grpSpPr>
          <a:xfrm>
            <a:off x="960119" y="439205"/>
            <a:ext cx="7795575" cy="4605234"/>
            <a:chOff x="1201273" y="449092"/>
            <a:chExt cx="7355357" cy="4345176"/>
          </a:xfrm>
          <a:effectLst>
            <a:outerShdw blurRad="142779" dist="76673" dir="11640000" sx="101000" sy="101000" algn="r" rotWithShape="0">
              <a:prstClr val="black">
                <a:alpha val="40000"/>
              </a:prstClr>
            </a:outerShdw>
          </a:effectLst>
        </p:grpSpPr>
        <p:pic>
          <p:nvPicPr>
            <p:cNvPr id="8" name="Picture 7">
              <a:extLst>
                <a:ext uri="{FF2B5EF4-FFF2-40B4-BE49-F238E27FC236}">
                  <a16:creationId xmlns:a16="http://schemas.microsoft.com/office/drawing/2014/main" id="{7D8F9D3C-3956-0443-94D2-B01F0B36AEFE}"/>
                </a:ext>
              </a:extLst>
            </p:cNvPr>
            <p:cNvPicPr>
              <a:picLocks noChangeAspect="1"/>
            </p:cNvPicPr>
            <p:nvPr/>
          </p:nvPicPr>
          <p:blipFill rotWithShape="1">
            <a:blip r:embed="rId3"/>
            <a:srcRect l="18565" r="19017"/>
            <a:stretch/>
          </p:blipFill>
          <p:spPr>
            <a:xfrm>
              <a:off x="5844476" y="449092"/>
              <a:ext cx="2712154" cy="4345176"/>
            </a:xfrm>
            <a:prstGeom prst="rect">
              <a:avLst/>
            </a:prstGeom>
          </p:spPr>
        </p:pic>
        <p:pic>
          <p:nvPicPr>
            <p:cNvPr id="10" name="Picture 9">
              <a:extLst>
                <a:ext uri="{FF2B5EF4-FFF2-40B4-BE49-F238E27FC236}">
                  <a16:creationId xmlns:a16="http://schemas.microsoft.com/office/drawing/2014/main" id="{8E1EF04C-3C81-E141-8BD3-F756189EA0E1}"/>
                </a:ext>
              </a:extLst>
            </p:cNvPr>
            <p:cNvPicPr>
              <a:picLocks noChangeAspect="1"/>
            </p:cNvPicPr>
            <p:nvPr/>
          </p:nvPicPr>
          <p:blipFill rotWithShape="1">
            <a:blip r:embed="rId4"/>
            <a:srcRect l="19189" r="18393"/>
            <a:stretch/>
          </p:blipFill>
          <p:spPr>
            <a:xfrm>
              <a:off x="3594644" y="449092"/>
              <a:ext cx="2712154" cy="4345176"/>
            </a:xfrm>
            <a:prstGeom prst="rect">
              <a:avLst/>
            </a:prstGeom>
          </p:spPr>
        </p:pic>
        <p:pic>
          <p:nvPicPr>
            <p:cNvPr id="21" name="Picture 20">
              <a:extLst>
                <a:ext uri="{FF2B5EF4-FFF2-40B4-BE49-F238E27FC236}">
                  <a16:creationId xmlns:a16="http://schemas.microsoft.com/office/drawing/2014/main" id="{06B87DF6-0F9B-3A42-A7FC-7F4425F57118}"/>
                </a:ext>
              </a:extLst>
            </p:cNvPr>
            <p:cNvPicPr>
              <a:picLocks noChangeAspect="1"/>
            </p:cNvPicPr>
            <p:nvPr/>
          </p:nvPicPr>
          <p:blipFill rotWithShape="1">
            <a:blip r:embed="rId5"/>
            <a:srcRect l="17698" r="18016"/>
            <a:stretch/>
          </p:blipFill>
          <p:spPr>
            <a:xfrm>
              <a:off x="1201273" y="449094"/>
              <a:ext cx="2793327" cy="4345173"/>
            </a:xfrm>
            <a:prstGeom prst="rect">
              <a:avLst/>
            </a:prstGeom>
          </p:spPr>
        </p:pic>
      </p:grpSp>
      <p:pic>
        <p:nvPicPr>
          <p:cNvPr id="22" name="Picture 21">
            <a:extLst>
              <a:ext uri="{FF2B5EF4-FFF2-40B4-BE49-F238E27FC236}">
                <a16:creationId xmlns:a16="http://schemas.microsoft.com/office/drawing/2014/main" id="{B26CA81A-74A6-4142-9D7C-4F4D4EF2FD92}"/>
              </a:ext>
            </a:extLst>
          </p:cNvPr>
          <p:cNvPicPr>
            <a:picLocks noChangeAspect="1"/>
          </p:cNvPicPr>
          <p:nvPr/>
        </p:nvPicPr>
        <p:blipFill>
          <a:blip r:embed="rId6"/>
          <a:stretch>
            <a:fillRect/>
          </a:stretch>
        </p:blipFill>
        <p:spPr>
          <a:xfrm>
            <a:off x="8978225" y="358376"/>
            <a:ext cx="2815809" cy="900030"/>
          </a:xfrm>
          <a:prstGeom prst="rect">
            <a:avLst/>
          </a:prstGeom>
        </p:spPr>
      </p:pic>
      <p:sp>
        <p:nvSpPr>
          <p:cNvPr id="3" name="Slide Number Placeholder 2">
            <a:extLst>
              <a:ext uri="{FF2B5EF4-FFF2-40B4-BE49-F238E27FC236}">
                <a16:creationId xmlns:a16="http://schemas.microsoft.com/office/drawing/2014/main" id="{636BDE2B-42FC-B74B-A259-05FE7C1BACA8}"/>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1</a:t>
            </a:fld>
            <a:endParaRPr lang="en-US" dirty="0"/>
          </a:p>
        </p:txBody>
      </p:sp>
      <p:sp>
        <p:nvSpPr>
          <p:cNvPr id="6" name="Rectangle 5">
            <a:extLst>
              <a:ext uri="{FF2B5EF4-FFF2-40B4-BE49-F238E27FC236}">
                <a16:creationId xmlns:a16="http://schemas.microsoft.com/office/drawing/2014/main" id="{DFD334C5-76F6-E94A-B2A1-83E5A7516570}"/>
              </a:ext>
            </a:extLst>
          </p:cNvPr>
          <p:cNvSpPr/>
          <p:nvPr/>
        </p:nvSpPr>
        <p:spPr>
          <a:xfrm>
            <a:off x="19950" y="4455608"/>
            <a:ext cx="12192000" cy="1500061"/>
          </a:xfrm>
          <a:prstGeom prst="rect">
            <a:avLst/>
          </a:prstGeom>
          <a:solidFill>
            <a:srgbClr val="D73F09"/>
          </a:solidFill>
          <a:ln>
            <a:noFill/>
          </a:ln>
          <a:effectLst>
            <a:outerShdw blurRad="101600" dist="127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itle 1">
            <a:extLst>
              <a:ext uri="{FF2B5EF4-FFF2-40B4-BE49-F238E27FC236}">
                <a16:creationId xmlns:a16="http://schemas.microsoft.com/office/drawing/2014/main" id="{88D28831-D631-D744-848A-783C8126C956}"/>
              </a:ext>
            </a:extLst>
          </p:cNvPr>
          <p:cNvSpPr>
            <a:spLocks noGrp="1"/>
          </p:cNvSpPr>
          <p:nvPr>
            <p:ph type="ctrTitle"/>
          </p:nvPr>
        </p:nvSpPr>
        <p:spPr>
          <a:xfrm>
            <a:off x="68502" y="4455608"/>
            <a:ext cx="6740666" cy="1500061"/>
          </a:xfrm>
        </p:spPr>
        <p:txBody>
          <a:bodyPr anchor="ctr">
            <a:noAutofit/>
          </a:bodyPr>
          <a:lstStyle/>
          <a:p>
            <a:pPr algn="r"/>
            <a:r>
              <a:rPr lang="en-US" sz="2800" b="1" dirty="0">
                <a:solidFill>
                  <a:schemeClr val="bg1"/>
                </a:solidFill>
                <a:latin typeface="Arial Black" panose="020B0604020202020204" pitchFamily="34" charset="0"/>
                <a:cs typeface="Arial Black" panose="020B0604020202020204" pitchFamily="34" charset="0"/>
              </a:rPr>
              <a:t>Diet and pathogen exposure differentially impact zebrafish gut microbiome and physiology</a:t>
            </a:r>
            <a:endParaRPr lang="en-US" sz="2400" b="1" dirty="0">
              <a:solidFill>
                <a:schemeClr val="bg1"/>
              </a:solidFill>
              <a:latin typeface="Arial Black" panose="020B0604020202020204" pitchFamily="34" charset="0"/>
              <a:cs typeface="Arial Black" panose="020B0604020202020204" pitchFamily="34" charset="0"/>
            </a:endParaRPr>
          </a:p>
        </p:txBody>
      </p:sp>
      <p:sp>
        <p:nvSpPr>
          <p:cNvPr id="5" name="Subtitle 2">
            <a:extLst>
              <a:ext uri="{FF2B5EF4-FFF2-40B4-BE49-F238E27FC236}">
                <a16:creationId xmlns:a16="http://schemas.microsoft.com/office/drawing/2014/main" id="{2D11F8CC-72C4-924F-967C-B7F4EC6E6174}"/>
              </a:ext>
            </a:extLst>
          </p:cNvPr>
          <p:cNvSpPr>
            <a:spLocks noGrp="1"/>
          </p:cNvSpPr>
          <p:nvPr>
            <p:ph type="subTitle" idx="1"/>
          </p:nvPr>
        </p:nvSpPr>
        <p:spPr>
          <a:xfrm>
            <a:off x="7254229" y="4584650"/>
            <a:ext cx="4909169" cy="1342116"/>
          </a:xfrm>
        </p:spPr>
        <p:txBody>
          <a:bodyPr anchor="ctr">
            <a:noAutofit/>
          </a:bodyPr>
          <a:lstStyle/>
          <a:p>
            <a:pPr algn="l"/>
            <a:r>
              <a:rPr lang="en-US" sz="1800" b="1" dirty="0">
                <a:solidFill>
                  <a:schemeClr val="bg1"/>
                </a:solidFill>
                <a:latin typeface="Arial" panose="020B0604020202020204" pitchFamily="34" charset="0"/>
                <a:cs typeface="Arial" panose="020B0604020202020204" pitchFamily="34" charset="0"/>
              </a:rPr>
              <a:t>Michael Sieler</a:t>
            </a:r>
          </a:p>
          <a:p>
            <a:pPr algn="l"/>
            <a:r>
              <a:rPr lang="en-US" sz="1600" dirty="0">
                <a:solidFill>
                  <a:schemeClr val="accent2">
                    <a:lumMod val="20000"/>
                    <a:lumOff val="80000"/>
                  </a:schemeClr>
                </a:solidFill>
                <a:effectLst/>
                <a:latin typeface="Arial" panose="020B0604020202020204" pitchFamily="34" charset="0"/>
                <a:cs typeface="Arial" panose="020B0604020202020204" pitchFamily="34" charset="0"/>
              </a:rPr>
              <a:t>Sharpton Lab </a:t>
            </a:r>
          </a:p>
          <a:p>
            <a:pPr algn="l"/>
            <a:r>
              <a:rPr lang="en-US" sz="1600" dirty="0">
                <a:solidFill>
                  <a:schemeClr val="accent2">
                    <a:lumMod val="20000"/>
                    <a:lumOff val="80000"/>
                  </a:schemeClr>
                </a:solidFill>
                <a:effectLst/>
                <a:latin typeface="Arial" panose="020B0604020202020204" pitchFamily="34" charset="0"/>
                <a:cs typeface="Arial" panose="020B0604020202020204" pitchFamily="34" charset="0"/>
              </a:rPr>
              <a:t>Rules of Life Meeting</a:t>
            </a:r>
          </a:p>
          <a:p>
            <a:pPr algn="l"/>
            <a:r>
              <a:rPr lang="en-US" sz="1600" dirty="0">
                <a:solidFill>
                  <a:schemeClr val="accent2">
                    <a:lumMod val="20000"/>
                    <a:lumOff val="80000"/>
                  </a:schemeClr>
                </a:solidFill>
                <a:effectLst/>
                <a:latin typeface="Arial" panose="020B0604020202020204" pitchFamily="34" charset="0"/>
                <a:cs typeface="Arial" panose="020B0604020202020204" pitchFamily="34" charset="0"/>
              </a:rPr>
              <a:t>March </a:t>
            </a:r>
            <a:r>
              <a:rPr lang="en-US" sz="1600" dirty="0">
                <a:solidFill>
                  <a:schemeClr val="accent2">
                    <a:lumMod val="20000"/>
                    <a:lumOff val="80000"/>
                  </a:schemeClr>
                </a:solidFill>
                <a:latin typeface="Arial" panose="020B0604020202020204" pitchFamily="34" charset="0"/>
                <a:cs typeface="Arial" panose="020B0604020202020204" pitchFamily="34" charset="0"/>
              </a:rPr>
              <a:t>3</a:t>
            </a:r>
            <a:r>
              <a:rPr lang="en-US" sz="1600" baseline="30000" dirty="0">
                <a:solidFill>
                  <a:schemeClr val="accent2">
                    <a:lumMod val="20000"/>
                    <a:lumOff val="80000"/>
                  </a:schemeClr>
                </a:solidFill>
                <a:effectLst/>
                <a:latin typeface="Arial" panose="020B0604020202020204" pitchFamily="34" charset="0"/>
                <a:cs typeface="Arial" panose="020B0604020202020204" pitchFamily="34" charset="0"/>
              </a:rPr>
              <a:t>rd</a:t>
            </a:r>
            <a:r>
              <a:rPr lang="en-US" sz="1600" dirty="0">
                <a:solidFill>
                  <a:schemeClr val="accent2">
                    <a:lumMod val="20000"/>
                    <a:lumOff val="80000"/>
                  </a:schemeClr>
                </a:solidFill>
                <a:effectLst/>
                <a:latin typeface="Arial" panose="020B0604020202020204" pitchFamily="34" charset="0"/>
                <a:cs typeface="Arial" panose="020B0604020202020204" pitchFamily="34" charset="0"/>
              </a:rPr>
              <a:t>, 2022</a:t>
            </a:r>
          </a:p>
        </p:txBody>
      </p:sp>
      <p:cxnSp>
        <p:nvCxnSpPr>
          <p:cNvPr id="20" name="Straight Connector 19">
            <a:extLst>
              <a:ext uri="{FF2B5EF4-FFF2-40B4-BE49-F238E27FC236}">
                <a16:creationId xmlns:a16="http://schemas.microsoft.com/office/drawing/2014/main" id="{198EA516-052E-7E4D-9FDB-E3710E23AB13}"/>
              </a:ext>
            </a:extLst>
          </p:cNvPr>
          <p:cNvCxnSpPr>
            <a:cxnSpLocks/>
          </p:cNvCxnSpPr>
          <p:nvPr/>
        </p:nvCxnSpPr>
        <p:spPr>
          <a:xfrm>
            <a:off x="7005881" y="4590477"/>
            <a:ext cx="0" cy="127265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404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36DDD23D-7734-8042-BBB5-211C0F94D4AF}"/>
              </a:ext>
            </a:extLst>
          </p:cNvPr>
          <p:cNvGrpSpPr/>
          <p:nvPr/>
        </p:nvGrpSpPr>
        <p:grpSpPr>
          <a:xfrm>
            <a:off x="7655162" y="1058825"/>
            <a:ext cx="2104370" cy="5060459"/>
            <a:chOff x="7655162" y="1058825"/>
            <a:chExt cx="2104370" cy="5060459"/>
          </a:xfrm>
        </p:grpSpPr>
        <p:grpSp>
          <p:nvGrpSpPr>
            <p:cNvPr id="25" name="Group 24">
              <a:extLst>
                <a:ext uri="{FF2B5EF4-FFF2-40B4-BE49-F238E27FC236}">
                  <a16:creationId xmlns:a16="http://schemas.microsoft.com/office/drawing/2014/main" id="{0A85DDB2-C338-3D49-9BA3-B657E7135DAB}"/>
                </a:ext>
              </a:extLst>
            </p:cNvPr>
            <p:cNvGrpSpPr/>
            <p:nvPr/>
          </p:nvGrpSpPr>
          <p:grpSpPr>
            <a:xfrm>
              <a:off x="8082705" y="4945864"/>
              <a:ext cx="1676827" cy="1173420"/>
              <a:chOff x="8082705" y="4986915"/>
              <a:chExt cx="1676827" cy="1173420"/>
            </a:xfrm>
          </p:grpSpPr>
          <p:sp>
            <p:nvSpPr>
              <p:cNvPr id="91" name="Right Arrow 90">
                <a:extLst>
                  <a:ext uri="{FF2B5EF4-FFF2-40B4-BE49-F238E27FC236}">
                    <a16:creationId xmlns:a16="http://schemas.microsoft.com/office/drawing/2014/main" id="{537CAE0A-70FB-7744-8A9F-8E3929145B02}"/>
                  </a:ext>
                </a:extLst>
              </p:cNvPr>
              <p:cNvSpPr/>
              <p:nvPr/>
            </p:nvSpPr>
            <p:spPr>
              <a:xfrm>
                <a:off x="8082705" y="4986915"/>
                <a:ext cx="1676827" cy="608460"/>
              </a:xfrm>
              <a:prstGeom prst="rightArrow">
                <a:avLst/>
              </a:prstGeom>
              <a:solidFill>
                <a:srgbClr val="00B0F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ysClr val="windowText" lastClr="000000"/>
                  </a:solidFill>
                </a:endParaRPr>
              </a:p>
            </p:txBody>
          </p:sp>
          <p:sp>
            <p:nvSpPr>
              <p:cNvPr id="92" name="TextBox 91">
                <a:extLst>
                  <a:ext uri="{FF2B5EF4-FFF2-40B4-BE49-F238E27FC236}">
                    <a16:creationId xmlns:a16="http://schemas.microsoft.com/office/drawing/2014/main" id="{6DF52004-B3DD-3449-ADA0-2EBCB775E192}"/>
                  </a:ext>
                </a:extLst>
              </p:cNvPr>
              <p:cNvSpPr txBox="1"/>
              <p:nvPr/>
            </p:nvSpPr>
            <p:spPr>
              <a:xfrm>
                <a:off x="8082705" y="5452449"/>
                <a:ext cx="1388147" cy="707886"/>
              </a:xfrm>
              <a:prstGeom prst="rect">
                <a:avLst/>
              </a:prstGeom>
              <a:noFill/>
            </p:spPr>
            <p:txBody>
              <a:bodyPr wrap="square" rtlCol="0">
                <a:spAutoFit/>
              </a:bodyPr>
              <a:lstStyle/>
              <a:p>
                <a:pPr algn="ctr"/>
                <a:r>
                  <a:rPr lang="en-US" sz="2000" dirty="0">
                    <a:solidFill>
                      <a:sysClr val="windowText" lastClr="000000"/>
                    </a:solidFill>
                  </a:rPr>
                  <a:t>16S rDNA sequencing</a:t>
                </a:r>
              </a:p>
            </p:txBody>
          </p:sp>
        </p:grpSp>
        <p:grpSp>
          <p:nvGrpSpPr>
            <p:cNvPr id="19" name="Group 18">
              <a:extLst>
                <a:ext uri="{FF2B5EF4-FFF2-40B4-BE49-F238E27FC236}">
                  <a16:creationId xmlns:a16="http://schemas.microsoft.com/office/drawing/2014/main" id="{E36C760C-80FD-2B45-88AF-FF5C7D8964F2}"/>
                </a:ext>
              </a:extLst>
            </p:cNvPr>
            <p:cNvGrpSpPr/>
            <p:nvPr/>
          </p:nvGrpSpPr>
          <p:grpSpPr>
            <a:xfrm>
              <a:off x="7655162" y="1058825"/>
              <a:ext cx="2024332" cy="1897072"/>
              <a:chOff x="7655162" y="1058825"/>
              <a:chExt cx="2024332" cy="1897072"/>
            </a:xfrm>
          </p:grpSpPr>
          <p:grpSp>
            <p:nvGrpSpPr>
              <p:cNvPr id="6" name="Group 5">
                <a:extLst>
                  <a:ext uri="{FF2B5EF4-FFF2-40B4-BE49-F238E27FC236}">
                    <a16:creationId xmlns:a16="http://schemas.microsoft.com/office/drawing/2014/main" id="{8AD19D08-251D-B34A-8CBE-FB0B9E56FFAD}"/>
                  </a:ext>
                </a:extLst>
              </p:cNvPr>
              <p:cNvGrpSpPr/>
              <p:nvPr/>
            </p:nvGrpSpPr>
            <p:grpSpPr>
              <a:xfrm>
                <a:off x="7655162" y="1058825"/>
                <a:ext cx="317886" cy="1897072"/>
                <a:chOff x="7655162" y="1058825"/>
                <a:chExt cx="317886" cy="1897072"/>
              </a:xfrm>
            </p:grpSpPr>
            <p:sp>
              <p:nvSpPr>
                <p:cNvPr id="85" name="Right Arrow 84">
                  <a:extLst>
                    <a:ext uri="{FF2B5EF4-FFF2-40B4-BE49-F238E27FC236}">
                      <a16:creationId xmlns:a16="http://schemas.microsoft.com/office/drawing/2014/main" id="{6D97BD3B-5B82-9748-BBA7-3F068EF7D9D5}"/>
                    </a:ext>
                  </a:extLst>
                </p:cNvPr>
                <p:cNvSpPr/>
                <p:nvPr/>
              </p:nvSpPr>
              <p:spPr>
                <a:xfrm rot="1800000">
                  <a:off x="7655162" y="1058825"/>
                  <a:ext cx="314873" cy="314489"/>
                </a:xfrm>
                <a:prstGeom prst="rightArrow">
                  <a:avLst/>
                </a:prstGeom>
                <a:solidFill>
                  <a:srgbClr val="1A9E77"/>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ight Arrow 85">
                  <a:extLst>
                    <a:ext uri="{FF2B5EF4-FFF2-40B4-BE49-F238E27FC236}">
                      <a16:creationId xmlns:a16="http://schemas.microsoft.com/office/drawing/2014/main" id="{359F0100-CC5A-134A-B41C-C72E875C2651}"/>
                    </a:ext>
                  </a:extLst>
                </p:cNvPr>
                <p:cNvSpPr/>
                <p:nvPr/>
              </p:nvSpPr>
              <p:spPr>
                <a:xfrm>
                  <a:off x="7658175" y="1849893"/>
                  <a:ext cx="314873" cy="314489"/>
                </a:xfrm>
                <a:prstGeom prst="rightArrow">
                  <a:avLst/>
                </a:prstGeom>
                <a:solidFill>
                  <a:srgbClr val="D95F0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D0BB903D-D027-3A4E-9D4F-C46FB452CB1A}"/>
                    </a:ext>
                  </a:extLst>
                </p:cNvPr>
                <p:cNvSpPr/>
                <p:nvPr/>
              </p:nvSpPr>
              <p:spPr>
                <a:xfrm rot="19800000">
                  <a:off x="7655163" y="2641408"/>
                  <a:ext cx="314873" cy="314489"/>
                </a:xfrm>
                <a:prstGeom prst="rightArrow">
                  <a:avLst/>
                </a:prstGeom>
                <a:solidFill>
                  <a:srgbClr val="7570B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6" name="Picture 2" descr="MiSeq System | Focused power for targeted gene and small genome sequencing">
                <a:extLst>
                  <a:ext uri="{FF2B5EF4-FFF2-40B4-BE49-F238E27FC236}">
                    <a16:creationId xmlns:a16="http://schemas.microsoft.com/office/drawing/2014/main" id="{60CFB16E-0157-9946-872F-31F8C347FC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4520" y="1373542"/>
                <a:ext cx="1584974" cy="118873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 name="Group 1">
            <a:extLst>
              <a:ext uri="{FF2B5EF4-FFF2-40B4-BE49-F238E27FC236}">
                <a16:creationId xmlns:a16="http://schemas.microsoft.com/office/drawing/2014/main" id="{2084267C-D970-5347-9112-5D61C8411849}"/>
              </a:ext>
            </a:extLst>
          </p:cNvPr>
          <p:cNvGrpSpPr/>
          <p:nvPr/>
        </p:nvGrpSpPr>
        <p:grpSpPr>
          <a:xfrm>
            <a:off x="-16311" y="1336582"/>
            <a:ext cx="6858688" cy="5503879"/>
            <a:chOff x="-16311" y="1336582"/>
            <a:chExt cx="6858688" cy="5503879"/>
          </a:xfrm>
        </p:grpSpPr>
        <p:sp>
          <p:nvSpPr>
            <p:cNvPr id="135" name="TextBox 134">
              <a:extLst>
                <a:ext uri="{FF2B5EF4-FFF2-40B4-BE49-F238E27FC236}">
                  <a16:creationId xmlns:a16="http://schemas.microsoft.com/office/drawing/2014/main" id="{2D3DB48B-297A-7949-AC40-4BEB8517ADD1}"/>
                </a:ext>
              </a:extLst>
            </p:cNvPr>
            <p:cNvSpPr txBox="1"/>
            <p:nvPr/>
          </p:nvSpPr>
          <p:spPr>
            <a:xfrm>
              <a:off x="-16311" y="6471129"/>
              <a:ext cx="6858688" cy="369332"/>
            </a:xfrm>
            <a:prstGeom prst="rect">
              <a:avLst/>
            </a:prstGeom>
            <a:noFill/>
          </p:spPr>
          <p:txBody>
            <a:bodyPr wrap="square" rtlCol="0">
              <a:spAutoFit/>
            </a:bodyPr>
            <a:lstStyle/>
            <a:p>
              <a:r>
                <a:rPr lang="en-US" dirty="0">
                  <a:solidFill>
                    <a:schemeClr val="bg1">
                      <a:lumMod val="50000"/>
                    </a:schemeClr>
                  </a:solidFill>
                </a:rPr>
                <a:t>dpf = days post fertilization, </a:t>
              </a:r>
              <a:r>
                <a:rPr lang="en-US" dirty="0" err="1">
                  <a:solidFill>
                    <a:schemeClr val="bg1">
                      <a:lumMod val="50000"/>
                    </a:schemeClr>
                  </a:solidFill>
                </a:rPr>
                <a:t>mpf</a:t>
              </a:r>
              <a:r>
                <a:rPr lang="en-US" dirty="0">
                  <a:solidFill>
                    <a:schemeClr val="bg1">
                      <a:lumMod val="50000"/>
                    </a:schemeClr>
                  </a:solidFill>
                </a:rPr>
                <a:t> = months post fertilization</a:t>
              </a:r>
            </a:p>
          </p:txBody>
        </p:sp>
        <p:grpSp>
          <p:nvGrpSpPr>
            <p:cNvPr id="27" name="Group 26">
              <a:extLst>
                <a:ext uri="{FF2B5EF4-FFF2-40B4-BE49-F238E27FC236}">
                  <a16:creationId xmlns:a16="http://schemas.microsoft.com/office/drawing/2014/main" id="{871C3E78-357C-584F-8806-1CD146CD2B90}"/>
                </a:ext>
              </a:extLst>
            </p:cNvPr>
            <p:cNvGrpSpPr/>
            <p:nvPr/>
          </p:nvGrpSpPr>
          <p:grpSpPr>
            <a:xfrm>
              <a:off x="64428" y="4945864"/>
              <a:ext cx="2029061" cy="1174571"/>
              <a:chOff x="64428" y="4986915"/>
              <a:chExt cx="2029061" cy="1174571"/>
            </a:xfrm>
          </p:grpSpPr>
          <p:sp>
            <p:nvSpPr>
              <p:cNvPr id="81" name="Right Arrow 80">
                <a:extLst>
                  <a:ext uri="{FF2B5EF4-FFF2-40B4-BE49-F238E27FC236}">
                    <a16:creationId xmlns:a16="http://schemas.microsoft.com/office/drawing/2014/main" id="{17B39E54-C2F2-9742-86F2-8209D77A4635}"/>
                  </a:ext>
                </a:extLst>
              </p:cNvPr>
              <p:cNvSpPr/>
              <p:nvPr/>
            </p:nvSpPr>
            <p:spPr>
              <a:xfrm>
                <a:off x="147041" y="4986915"/>
                <a:ext cx="1946448" cy="608460"/>
              </a:xfrm>
              <a:prstGeom prst="rightArrow">
                <a:avLst/>
              </a:prstGeom>
              <a:solidFill>
                <a:srgbClr val="FF38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ysClr val="windowText" lastClr="000000"/>
                  </a:solidFill>
                </a:endParaRPr>
              </a:p>
            </p:txBody>
          </p:sp>
          <p:sp>
            <p:nvSpPr>
              <p:cNvPr id="95" name="TextBox 94">
                <a:extLst>
                  <a:ext uri="{FF2B5EF4-FFF2-40B4-BE49-F238E27FC236}">
                    <a16:creationId xmlns:a16="http://schemas.microsoft.com/office/drawing/2014/main" id="{21DCE959-0159-9840-B104-1C8AD7952645}"/>
                  </a:ext>
                </a:extLst>
              </p:cNvPr>
              <p:cNvSpPr txBox="1"/>
              <p:nvPr/>
            </p:nvSpPr>
            <p:spPr>
              <a:xfrm>
                <a:off x="64428" y="5453600"/>
                <a:ext cx="1761886" cy="707886"/>
              </a:xfrm>
              <a:prstGeom prst="rect">
                <a:avLst/>
              </a:prstGeom>
              <a:noFill/>
            </p:spPr>
            <p:txBody>
              <a:bodyPr wrap="square" rtlCol="0">
                <a:spAutoFit/>
              </a:bodyPr>
              <a:lstStyle/>
              <a:p>
                <a:pPr algn="ctr"/>
                <a:r>
                  <a:rPr lang="en-US" sz="2000" dirty="0">
                    <a:solidFill>
                      <a:sysClr val="windowText" lastClr="000000"/>
                    </a:solidFill>
                  </a:rPr>
                  <a:t>Fed paramecia</a:t>
                </a:r>
              </a:p>
              <a:p>
                <a:pPr algn="ctr"/>
                <a:r>
                  <a:rPr lang="en-US" sz="2000" dirty="0">
                    <a:solidFill>
                      <a:sysClr val="windowText" lastClr="000000"/>
                    </a:solidFill>
                  </a:rPr>
                  <a:t>(~10 – 30 dpf)</a:t>
                </a:r>
              </a:p>
            </p:txBody>
          </p:sp>
        </p:grpSp>
        <p:grpSp>
          <p:nvGrpSpPr>
            <p:cNvPr id="15" name="Group 14">
              <a:extLst>
                <a:ext uri="{FF2B5EF4-FFF2-40B4-BE49-F238E27FC236}">
                  <a16:creationId xmlns:a16="http://schemas.microsoft.com/office/drawing/2014/main" id="{E3AF31E4-EC25-1D40-A647-CC52B543F086}"/>
                </a:ext>
              </a:extLst>
            </p:cNvPr>
            <p:cNvGrpSpPr/>
            <p:nvPr/>
          </p:nvGrpSpPr>
          <p:grpSpPr>
            <a:xfrm>
              <a:off x="1054642" y="1665361"/>
              <a:ext cx="1734010" cy="781324"/>
              <a:chOff x="1054642" y="1665361"/>
              <a:chExt cx="1734010" cy="781324"/>
            </a:xfrm>
          </p:grpSpPr>
          <p:sp>
            <p:nvSpPr>
              <p:cNvPr id="37" name="Right Arrow 36">
                <a:extLst>
                  <a:ext uri="{FF2B5EF4-FFF2-40B4-BE49-F238E27FC236}">
                    <a16:creationId xmlns:a16="http://schemas.microsoft.com/office/drawing/2014/main" id="{26C05A42-DD8D-594E-A464-A1B6310456A3}"/>
                  </a:ext>
                </a:extLst>
              </p:cNvPr>
              <p:cNvSpPr/>
              <p:nvPr/>
            </p:nvSpPr>
            <p:spPr>
              <a:xfrm>
                <a:off x="1054642" y="1748461"/>
                <a:ext cx="557817" cy="380532"/>
              </a:xfrm>
              <a:prstGeom prst="rightArrow">
                <a:avLst/>
              </a:prstGeom>
              <a:solidFill>
                <a:schemeClr val="bg1">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883688AC-191E-B942-8A56-DA80F1F2B48C}"/>
                  </a:ext>
                </a:extLst>
              </p:cNvPr>
              <p:cNvGrpSpPr/>
              <p:nvPr/>
            </p:nvGrpSpPr>
            <p:grpSpPr>
              <a:xfrm>
                <a:off x="1518407" y="1665361"/>
                <a:ext cx="1270245" cy="781324"/>
                <a:chOff x="1518407" y="1665361"/>
                <a:chExt cx="1270245" cy="781324"/>
              </a:xfrm>
            </p:grpSpPr>
            <p:pic>
              <p:nvPicPr>
                <p:cNvPr id="64" name="Picture 63">
                  <a:extLst>
                    <a:ext uri="{FF2B5EF4-FFF2-40B4-BE49-F238E27FC236}">
                      <a16:creationId xmlns:a16="http://schemas.microsoft.com/office/drawing/2014/main" id="{6F850129-7822-9645-BB92-D57684E5AAD2}"/>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Effect>
                            <a14:brightnessContrast bright="28000"/>
                          </a14:imgEffect>
                        </a14:imgLayer>
                      </a14:imgProps>
                    </a:ext>
                  </a:extLst>
                </a:blip>
                <a:stretch>
                  <a:fillRect/>
                </a:stretch>
              </p:blipFill>
              <p:spPr>
                <a:xfrm>
                  <a:off x="1672871" y="1665361"/>
                  <a:ext cx="1115781" cy="546732"/>
                </a:xfrm>
                <a:prstGeom prst="rect">
                  <a:avLst/>
                </a:prstGeom>
              </p:spPr>
            </p:pic>
            <p:sp>
              <p:nvSpPr>
                <p:cNvPr id="128" name="TextBox 127">
                  <a:extLst>
                    <a:ext uri="{FF2B5EF4-FFF2-40B4-BE49-F238E27FC236}">
                      <a16:creationId xmlns:a16="http://schemas.microsoft.com/office/drawing/2014/main" id="{18C5462A-4579-AA4A-93FC-B5B1D194A86B}"/>
                    </a:ext>
                  </a:extLst>
                </p:cNvPr>
                <p:cNvSpPr txBox="1"/>
                <p:nvPr/>
              </p:nvSpPr>
              <p:spPr>
                <a:xfrm>
                  <a:off x="1518407" y="2077353"/>
                  <a:ext cx="1203549" cy="369332"/>
                </a:xfrm>
                <a:prstGeom prst="rect">
                  <a:avLst/>
                </a:prstGeom>
                <a:noFill/>
              </p:spPr>
              <p:txBody>
                <a:bodyPr wrap="square" rtlCol="0">
                  <a:spAutoFit/>
                </a:bodyPr>
                <a:lstStyle/>
                <a:p>
                  <a:pPr algn="ctr"/>
                  <a:r>
                    <a:rPr lang="en-US" dirty="0"/>
                    <a:t>(n = ~180)</a:t>
                  </a:r>
                </a:p>
              </p:txBody>
            </p:sp>
          </p:grpSp>
        </p:grpSp>
        <p:pic>
          <p:nvPicPr>
            <p:cNvPr id="141" name="Picture 140">
              <a:extLst>
                <a:ext uri="{FF2B5EF4-FFF2-40B4-BE49-F238E27FC236}">
                  <a16:creationId xmlns:a16="http://schemas.microsoft.com/office/drawing/2014/main" id="{2AA569C5-E429-044A-ADB0-0CBF07082899}"/>
                </a:ext>
              </a:extLst>
            </p:cNvPr>
            <p:cNvPicPr>
              <a:picLocks noChangeAspect="1"/>
            </p:cNvPicPr>
            <p:nvPr/>
          </p:nvPicPr>
          <p:blipFill>
            <a:blip r:embed="rId6"/>
            <a:stretch>
              <a:fillRect/>
            </a:stretch>
          </p:blipFill>
          <p:spPr>
            <a:xfrm>
              <a:off x="13856" y="1336582"/>
              <a:ext cx="1041402" cy="1041402"/>
            </a:xfrm>
            <a:prstGeom prst="rect">
              <a:avLst/>
            </a:prstGeom>
          </p:spPr>
        </p:pic>
      </p:grpSp>
      <p:grpSp>
        <p:nvGrpSpPr>
          <p:cNvPr id="28" name="Group 27">
            <a:extLst>
              <a:ext uri="{FF2B5EF4-FFF2-40B4-BE49-F238E27FC236}">
                <a16:creationId xmlns:a16="http://schemas.microsoft.com/office/drawing/2014/main" id="{92916080-41AD-1643-9F5B-4B7B9E6D8B7C}"/>
              </a:ext>
            </a:extLst>
          </p:cNvPr>
          <p:cNvGrpSpPr/>
          <p:nvPr/>
        </p:nvGrpSpPr>
        <p:grpSpPr>
          <a:xfrm>
            <a:off x="9429058" y="682380"/>
            <a:ext cx="2507866" cy="5436904"/>
            <a:chOff x="9429058" y="682380"/>
            <a:chExt cx="2507866" cy="5436904"/>
          </a:xfrm>
        </p:grpSpPr>
        <p:grpSp>
          <p:nvGrpSpPr>
            <p:cNvPr id="24" name="Group 23">
              <a:extLst>
                <a:ext uri="{FF2B5EF4-FFF2-40B4-BE49-F238E27FC236}">
                  <a16:creationId xmlns:a16="http://schemas.microsoft.com/office/drawing/2014/main" id="{0B46F3AD-D4E9-A743-9A1C-BA96B2B97E5A}"/>
                </a:ext>
              </a:extLst>
            </p:cNvPr>
            <p:cNvGrpSpPr/>
            <p:nvPr/>
          </p:nvGrpSpPr>
          <p:grpSpPr>
            <a:xfrm>
              <a:off x="9429058" y="4945864"/>
              <a:ext cx="2507866" cy="1173420"/>
              <a:chOff x="9429058" y="4986915"/>
              <a:chExt cx="2507866" cy="1173420"/>
            </a:xfrm>
          </p:grpSpPr>
          <p:sp>
            <p:nvSpPr>
              <p:cNvPr id="98" name="Right Arrow 97">
                <a:extLst>
                  <a:ext uri="{FF2B5EF4-FFF2-40B4-BE49-F238E27FC236}">
                    <a16:creationId xmlns:a16="http://schemas.microsoft.com/office/drawing/2014/main" id="{C4DF3A43-51EF-5D44-AE80-38A02AAEE276}"/>
                  </a:ext>
                </a:extLst>
              </p:cNvPr>
              <p:cNvSpPr/>
              <p:nvPr/>
            </p:nvSpPr>
            <p:spPr>
              <a:xfrm>
                <a:off x="9891830" y="4986915"/>
                <a:ext cx="1906717" cy="608460"/>
              </a:xfrm>
              <a:prstGeom prst="rightArrow">
                <a:avLst/>
              </a:prstGeom>
              <a:solidFill>
                <a:srgbClr val="7030A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ysClr val="windowText" lastClr="000000"/>
                  </a:solidFill>
                </a:endParaRPr>
              </a:p>
            </p:txBody>
          </p:sp>
          <p:sp>
            <p:nvSpPr>
              <p:cNvPr id="99" name="TextBox 98">
                <a:extLst>
                  <a:ext uri="{FF2B5EF4-FFF2-40B4-BE49-F238E27FC236}">
                    <a16:creationId xmlns:a16="http://schemas.microsoft.com/office/drawing/2014/main" id="{F3C16102-3C36-CB45-B529-0720A0E66832}"/>
                  </a:ext>
                </a:extLst>
              </p:cNvPr>
              <p:cNvSpPr txBox="1"/>
              <p:nvPr/>
            </p:nvSpPr>
            <p:spPr>
              <a:xfrm>
                <a:off x="9429058" y="5452449"/>
                <a:ext cx="2507866" cy="707886"/>
              </a:xfrm>
              <a:prstGeom prst="rect">
                <a:avLst/>
              </a:prstGeom>
              <a:noFill/>
            </p:spPr>
            <p:txBody>
              <a:bodyPr wrap="square" rtlCol="0">
                <a:spAutoFit/>
              </a:bodyPr>
              <a:lstStyle/>
              <a:p>
                <a:pPr algn="ctr"/>
                <a:r>
                  <a:rPr lang="en-US" sz="2000" dirty="0">
                    <a:solidFill>
                      <a:sysClr val="windowText" lastClr="000000"/>
                    </a:solidFill>
                  </a:rPr>
                  <a:t>Physiological &amp; Microbiome analyses</a:t>
                </a:r>
              </a:p>
            </p:txBody>
          </p:sp>
        </p:grpSp>
        <p:grpSp>
          <p:nvGrpSpPr>
            <p:cNvPr id="20" name="Group 19">
              <a:extLst>
                <a:ext uri="{FF2B5EF4-FFF2-40B4-BE49-F238E27FC236}">
                  <a16:creationId xmlns:a16="http://schemas.microsoft.com/office/drawing/2014/main" id="{C6DC5225-6C4B-9C4B-A9F4-72FFA868CB85}"/>
                </a:ext>
              </a:extLst>
            </p:cNvPr>
            <p:cNvGrpSpPr/>
            <p:nvPr/>
          </p:nvGrpSpPr>
          <p:grpSpPr>
            <a:xfrm>
              <a:off x="9693587" y="682380"/>
              <a:ext cx="2208713" cy="2870066"/>
              <a:chOff x="9693587" y="682380"/>
              <a:chExt cx="2208713" cy="2870066"/>
            </a:xfrm>
          </p:grpSpPr>
          <p:sp>
            <p:nvSpPr>
              <p:cNvPr id="110" name="Right Arrow 109">
                <a:extLst>
                  <a:ext uri="{FF2B5EF4-FFF2-40B4-BE49-F238E27FC236}">
                    <a16:creationId xmlns:a16="http://schemas.microsoft.com/office/drawing/2014/main" id="{D131DD76-E2EC-A845-922E-601C86CB9C2F}"/>
                  </a:ext>
                </a:extLst>
              </p:cNvPr>
              <p:cNvSpPr/>
              <p:nvPr/>
            </p:nvSpPr>
            <p:spPr>
              <a:xfrm>
                <a:off x="9693587" y="1780848"/>
                <a:ext cx="312916" cy="380532"/>
              </a:xfrm>
              <a:prstGeom prst="rightArrow">
                <a:avLst/>
              </a:prstGeom>
              <a:solidFill>
                <a:schemeClr val="bg1">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Picture 87">
                <a:extLst>
                  <a:ext uri="{FF2B5EF4-FFF2-40B4-BE49-F238E27FC236}">
                    <a16:creationId xmlns:a16="http://schemas.microsoft.com/office/drawing/2014/main" id="{FD2659E7-C81B-F94D-B2E1-D78C3971B8EC}"/>
                  </a:ext>
                </a:extLst>
              </p:cNvPr>
              <p:cNvPicPr>
                <a:picLocks noChangeAspect="1"/>
              </p:cNvPicPr>
              <p:nvPr/>
            </p:nvPicPr>
            <p:blipFill rotWithShape="1">
              <a:blip r:embed="rId7"/>
              <a:srcRect t="4961" b="14585"/>
              <a:stretch/>
            </p:blipFill>
            <p:spPr>
              <a:xfrm>
                <a:off x="10216482" y="682380"/>
                <a:ext cx="1681029" cy="1352448"/>
              </a:xfrm>
              <a:prstGeom prst="rect">
                <a:avLst/>
              </a:prstGeom>
            </p:spPr>
          </p:pic>
          <p:pic>
            <p:nvPicPr>
              <p:cNvPr id="89" name="Picture 2">
                <a:extLst>
                  <a:ext uri="{FF2B5EF4-FFF2-40B4-BE49-F238E27FC236}">
                    <a16:creationId xmlns:a16="http://schemas.microsoft.com/office/drawing/2014/main" id="{697A9FE0-66EE-EC4A-8C77-A33AEBC50D3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5286" b="22675"/>
              <a:stretch/>
            </p:blipFill>
            <p:spPr bwMode="auto">
              <a:xfrm>
                <a:off x="10216481" y="2338009"/>
                <a:ext cx="1685819" cy="121443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 name="Group 7">
            <a:extLst>
              <a:ext uri="{FF2B5EF4-FFF2-40B4-BE49-F238E27FC236}">
                <a16:creationId xmlns:a16="http://schemas.microsoft.com/office/drawing/2014/main" id="{985E0DD1-BF05-B340-AE14-E37F879D59C0}"/>
              </a:ext>
            </a:extLst>
          </p:cNvPr>
          <p:cNvGrpSpPr/>
          <p:nvPr/>
        </p:nvGrpSpPr>
        <p:grpSpPr>
          <a:xfrm>
            <a:off x="2191814" y="461337"/>
            <a:ext cx="5781234" cy="5612768"/>
            <a:chOff x="2191814" y="461337"/>
            <a:chExt cx="5781234" cy="5612768"/>
          </a:xfrm>
        </p:grpSpPr>
        <p:sp>
          <p:nvSpPr>
            <p:cNvPr id="82" name="Right Arrow 81">
              <a:extLst>
                <a:ext uri="{FF2B5EF4-FFF2-40B4-BE49-F238E27FC236}">
                  <a16:creationId xmlns:a16="http://schemas.microsoft.com/office/drawing/2014/main" id="{71803FA6-2A17-0441-B6D3-A775FF42F58D}"/>
                </a:ext>
              </a:extLst>
            </p:cNvPr>
            <p:cNvSpPr/>
            <p:nvPr/>
          </p:nvSpPr>
          <p:spPr>
            <a:xfrm>
              <a:off x="2191814" y="4945864"/>
              <a:ext cx="5781234" cy="608460"/>
            </a:xfrm>
            <a:prstGeom prst="rightArrow">
              <a:avLst/>
            </a:prstGeom>
            <a:solidFill>
              <a:srgbClr val="00B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ysClr val="windowText" lastClr="000000"/>
                </a:solidFill>
              </a:endParaRPr>
            </a:p>
          </p:txBody>
        </p:sp>
        <p:sp>
          <p:nvSpPr>
            <p:cNvPr id="94" name="TextBox 93">
              <a:extLst>
                <a:ext uri="{FF2B5EF4-FFF2-40B4-BE49-F238E27FC236}">
                  <a16:creationId xmlns:a16="http://schemas.microsoft.com/office/drawing/2014/main" id="{8E3CB6DB-20C7-D04F-BFF9-1FF046172F44}"/>
                </a:ext>
              </a:extLst>
            </p:cNvPr>
            <p:cNvSpPr txBox="1"/>
            <p:nvPr/>
          </p:nvSpPr>
          <p:spPr>
            <a:xfrm>
              <a:off x="3878823" y="5673995"/>
              <a:ext cx="3062743" cy="400110"/>
            </a:xfrm>
            <a:prstGeom prst="rect">
              <a:avLst/>
            </a:prstGeom>
            <a:noFill/>
          </p:spPr>
          <p:txBody>
            <a:bodyPr wrap="square" rtlCol="0">
              <a:spAutoFit/>
            </a:bodyPr>
            <a:lstStyle/>
            <a:p>
              <a:r>
                <a:rPr lang="en-US" sz="2000" dirty="0">
                  <a:solidFill>
                    <a:sysClr val="windowText" lastClr="000000"/>
                  </a:solidFill>
                </a:rPr>
                <a:t>Assigned diets (~1-6 </a:t>
              </a:r>
              <a:r>
                <a:rPr lang="en-US" sz="2000" dirty="0" err="1">
                  <a:solidFill>
                    <a:sysClr val="windowText" lastClr="000000"/>
                  </a:solidFill>
                </a:rPr>
                <a:t>mpf</a:t>
              </a:r>
              <a:r>
                <a:rPr lang="en-US" sz="2000" dirty="0">
                  <a:solidFill>
                    <a:sysClr val="windowText" lastClr="000000"/>
                  </a:solidFill>
                </a:rPr>
                <a:t>)</a:t>
              </a:r>
            </a:p>
          </p:txBody>
        </p:sp>
        <p:grpSp>
          <p:nvGrpSpPr>
            <p:cNvPr id="16" name="Group 15">
              <a:extLst>
                <a:ext uri="{FF2B5EF4-FFF2-40B4-BE49-F238E27FC236}">
                  <a16:creationId xmlns:a16="http://schemas.microsoft.com/office/drawing/2014/main" id="{6C194A2E-9CF2-A141-B301-0DAB57882763}"/>
                </a:ext>
              </a:extLst>
            </p:cNvPr>
            <p:cNvGrpSpPr/>
            <p:nvPr/>
          </p:nvGrpSpPr>
          <p:grpSpPr>
            <a:xfrm>
              <a:off x="2833943" y="461337"/>
              <a:ext cx="2334879" cy="3396440"/>
              <a:chOff x="2833943" y="461337"/>
              <a:chExt cx="2334879" cy="3396440"/>
            </a:xfrm>
          </p:grpSpPr>
          <p:grpSp>
            <p:nvGrpSpPr>
              <p:cNvPr id="13" name="Group 12">
                <a:extLst>
                  <a:ext uri="{FF2B5EF4-FFF2-40B4-BE49-F238E27FC236}">
                    <a16:creationId xmlns:a16="http://schemas.microsoft.com/office/drawing/2014/main" id="{9BBA0A8E-4432-EA4D-BE0F-E2C41D38BBBF}"/>
                  </a:ext>
                </a:extLst>
              </p:cNvPr>
              <p:cNvGrpSpPr/>
              <p:nvPr/>
            </p:nvGrpSpPr>
            <p:grpSpPr>
              <a:xfrm>
                <a:off x="2833943" y="1040942"/>
                <a:ext cx="674467" cy="1795570"/>
                <a:chOff x="2833943" y="1040942"/>
                <a:chExt cx="674467" cy="1795570"/>
              </a:xfrm>
            </p:grpSpPr>
            <p:sp>
              <p:nvSpPr>
                <p:cNvPr id="43" name="Right Arrow 42">
                  <a:extLst>
                    <a:ext uri="{FF2B5EF4-FFF2-40B4-BE49-F238E27FC236}">
                      <a16:creationId xmlns:a16="http://schemas.microsoft.com/office/drawing/2014/main" id="{9BEE6F48-6326-804F-8568-1D47F9F001AF}"/>
                    </a:ext>
                  </a:extLst>
                </p:cNvPr>
                <p:cNvSpPr/>
                <p:nvPr/>
              </p:nvSpPr>
              <p:spPr>
                <a:xfrm rot="19800000">
                  <a:off x="2885114" y="1040942"/>
                  <a:ext cx="557818" cy="380532"/>
                </a:xfrm>
                <a:prstGeom prst="rightArrow">
                  <a:avLst/>
                </a:prstGeom>
                <a:solidFill>
                  <a:srgbClr val="1A9E77"/>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DD708124-5D5E-8E4B-8D15-89A7502BC70F}"/>
                    </a:ext>
                  </a:extLst>
                </p:cNvPr>
                <p:cNvSpPr/>
                <p:nvPr/>
              </p:nvSpPr>
              <p:spPr>
                <a:xfrm>
                  <a:off x="2950592" y="1758826"/>
                  <a:ext cx="557818" cy="380532"/>
                </a:xfrm>
                <a:prstGeom prst="rightArrow">
                  <a:avLst/>
                </a:prstGeom>
                <a:solidFill>
                  <a:srgbClr val="D95F0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a:extLst>
                    <a:ext uri="{FF2B5EF4-FFF2-40B4-BE49-F238E27FC236}">
                      <a16:creationId xmlns:a16="http://schemas.microsoft.com/office/drawing/2014/main" id="{CB346788-02B3-0948-B833-2F1055497460}"/>
                    </a:ext>
                  </a:extLst>
                </p:cNvPr>
                <p:cNvSpPr/>
                <p:nvPr/>
              </p:nvSpPr>
              <p:spPr>
                <a:xfrm rot="1800000">
                  <a:off x="2833943" y="2455980"/>
                  <a:ext cx="557818" cy="380532"/>
                </a:xfrm>
                <a:prstGeom prst="rightArrow">
                  <a:avLst/>
                </a:prstGeom>
                <a:solidFill>
                  <a:srgbClr val="7570B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1D67E2FA-34E2-E44E-9D77-78F5C2196339}"/>
                  </a:ext>
                </a:extLst>
              </p:cNvPr>
              <p:cNvGrpSpPr/>
              <p:nvPr/>
            </p:nvGrpSpPr>
            <p:grpSpPr>
              <a:xfrm>
                <a:off x="3683716" y="461337"/>
                <a:ext cx="1485106" cy="3396440"/>
                <a:chOff x="3683716" y="461337"/>
                <a:chExt cx="1485106" cy="3396440"/>
              </a:xfrm>
            </p:grpSpPr>
            <p:pic>
              <p:nvPicPr>
                <p:cNvPr id="61" name="Picture 60">
                  <a:extLst>
                    <a:ext uri="{FF2B5EF4-FFF2-40B4-BE49-F238E27FC236}">
                      <a16:creationId xmlns:a16="http://schemas.microsoft.com/office/drawing/2014/main" id="{FF18CCA9-FCFE-BC40-A45C-E52D6C67301A}"/>
                    </a:ext>
                  </a:extLst>
                </p:cNvPr>
                <p:cNvPicPr>
                  <a:picLocks noChangeAspect="1"/>
                </p:cNvPicPr>
                <p:nvPr/>
              </p:nvPicPr>
              <p:blipFill>
                <a:blip r:embed="rId9"/>
                <a:stretch>
                  <a:fillRect/>
                </a:stretch>
              </p:blipFill>
              <p:spPr>
                <a:xfrm>
                  <a:off x="3683716" y="461337"/>
                  <a:ext cx="1485106" cy="727701"/>
                </a:xfrm>
                <a:prstGeom prst="rect">
                  <a:avLst/>
                </a:prstGeom>
              </p:spPr>
            </p:pic>
            <p:sp>
              <p:nvSpPr>
                <p:cNvPr id="62" name="TextBox 61">
                  <a:extLst>
                    <a:ext uri="{FF2B5EF4-FFF2-40B4-BE49-F238E27FC236}">
                      <a16:creationId xmlns:a16="http://schemas.microsoft.com/office/drawing/2014/main" id="{32D5D904-54BA-2842-9B6E-AF082A749E67}"/>
                    </a:ext>
                  </a:extLst>
                </p:cNvPr>
                <p:cNvSpPr txBox="1"/>
                <p:nvPr/>
              </p:nvSpPr>
              <p:spPr>
                <a:xfrm>
                  <a:off x="3959920" y="988030"/>
                  <a:ext cx="932698" cy="210337"/>
                </a:xfrm>
                <a:prstGeom prst="rect">
                  <a:avLst/>
                </a:prstGeom>
                <a:noFill/>
              </p:spPr>
              <p:txBody>
                <a:bodyPr wrap="square" rtlCol="0">
                  <a:spAutoFit/>
                </a:bodyPr>
                <a:lstStyle/>
                <a:p>
                  <a:pPr algn="ctr"/>
                  <a:r>
                    <a:rPr lang="en-US" dirty="0"/>
                    <a:t>Gemma</a:t>
                  </a:r>
                </a:p>
              </p:txBody>
            </p:sp>
            <p:pic>
              <p:nvPicPr>
                <p:cNvPr id="59" name="Picture 58">
                  <a:extLst>
                    <a:ext uri="{FF2B5EF4-FFF2-40B4-BE49-F238E27FC236}">
                      <a16:creationId xmlns:a16="http://schemas.microsoft.com/office/drawing/2014/main" id="{B8909CFB-CCC4-6B4E-B363-4D97F37FE4A3}"/>
                    </a:ext>
                  </a:extLst>
                </p:cNvPr>
                <p:cNvPicPr>
                  <a:picLocks noChangeAspect="1"/>
                </p:cNvPicPr>
                <p:nvPr/>
              </p:nvPicPr>
              <p:blipFill>
                <a:blip r:embed="rId10"/>
                <a:stretch>
                  <a:fillRect/>
                </a:stretch>
              </p:blipFill>
              <p:spPr>
                <a:xfrm>
                  <a:off x="3683717" y="1652119"/>
                  <a:ext cx="1485104" cy="727702"/>
                </a:xfrm>
                <a:prstGeom prst="rect">
                  <a:avLst/>
                </a:prstGeom>
              </p:spPr>
            </p:pic>
            <p:sp>
              <p:nvSpPr>
                <p:cNvPr id="60" name="TextBox 59">
                  <a:extLst>
                    <a:ext uri="{FF2B5EF4-FFF2-40B4-BE49-F238E27FC236}">
                      <a16:creationId xmlns:a16="http://schemas.microsoft.com/office/drawing/2014/main" id="{12EE5921-C8FE-8F41-B71B-9E81DDC22867}"/>
                    </a:ext>
                  </a:extLst>
                </p:cNvPr>
                <p:cNvSpPr txBox="1"/>
                <p:nvPr/>
              </p:nvSpPr>
              <p:spPr>
                <a:xfrm>
                  <a:off x="3959920" y="2191029"/>
                  <a:ext cx="932698" cy="210337"/>
                </a:xfrm>
                <a:prstGeom prst="rect">
                  <a:avLst/>
                </a:prstGeom>
                <a:noFill/>
              </p:spPr>
              <p:txBody>
                <a:bodyPr wrap="square" rtlCol="0">
                  <a:spAutoFit/>
                </a:bodyPr>
                <a:lstStyle/>
                <a:p>
                  <a:pPr algn="ctr"/>
                  <a:r>
                    <a:rPr lang="en-US" dirty="0"/>
                    <a:t>Watts</a:t>
                  </a:r>
                </a:p>
              </p:txBody>
            </p:sp>
            <p:pic>
              <p:nvPicPr>
                <p:cNvPr id="57" name="Picture 56">
                  <a:extLst>
                    <a:ext uri="{FF2B5EF4-FFF2-40B4-BE49-F238E27FC236}">
                      <a16:creationId xmlns:a16="http://schemas.microsoft.com/office/drawing/2014/main" id="{E68E180A-D960-3344-863E-6988E2D80CF2}"/>
                    </a:ext>
                  </a:extLst>
                </p:cNvPr>
                <p:cNvPicPr>
                  <a:picLocks noChangeAspect="1"/>
                </p:cNvPicPr>
                <p:nvPr/>
              </p:nvPicPr>
              <p:blipFill>
                <a:blip r:embed="rId11"/>
                <a:stretch>
                  <a:fillRect/>
                </a:stretch>
              </p:blipFill>
              <p:spPr>
                <a:xfrm>
                  <a:off x="3683717" y="2749735"/>
                  <a:ext cx="1485104" cy="727701"/>
                </a:xfrm>
                <a:prstGeom prst="rect">
                  <a:avLst/>
                </a:prstGeom>
              </p:spPr>
            </p:pic>
            <p:sp>
              <p:nvSpPr>
                <p:cNvPr id="58" name="TextBox 57">
                  <a:extLst>
                    <a:ext uri="{FF2B5EF4-FFF2-40B4-BE49-F238E27FC236}">
                      <a16:creationId xmlns:a16="http://schemas.microsoft.com/office/drawing/2014/main" id="{88B9CDB2-043C-2E46-8A90-5309153A2000}"/>
                    </a:ext>
                  </a:extLst>
                </p:cNvPr>
                <p:cNvSpPr txBox="1"/>
                <p:nvPr/>
              </p:nvSpPr>
              <p:spPr>
                <a:xfrm>
                  <a:off x="3959920" y="3281784"/>
                  <a:ext cx="932698" cy="210337"/>
                </a:xfrm>
                <a:prstGeom prst="rect">
                  <a:avLst/>
                </a:prstGeom>
                <a:noFill/>
              </p:spPr>
              <p:txBody>
                <a:bodyPr wrap="square" rtlCol="0">
                  <a:spAutoFit/>
                </a:bodyPr>
                <a:lstStyle/>
                <a:p>
                  <a:pPr algn="ctr"/>
                  <a:r>
                    <a:rPr lang="en-US" dirty="0"/>
                    <a:t>ZIRC</a:t>
                  </a:r>
                </a:p>
              </p:txBody>
            </p:sp>
            <p:sp>
              <p:nvSpPr>
                <p:cNvPr id="129" name="TextBox 128">
                  <a:extLst>
                    <a:ext uri="{FF2B5EF4-FFF2-40B4-BE49-F238E27FC236}">
                      <a16:creationId xmlns:a16="http://schemas.microsoft.com/office/drawing/2014/main" id="{2ED37FDC-62B6-2D4A-AF06-4D015D6803F7}"/>
                    </a:ext>
                  </a:extLst>
                </p:cNvPr>
                <p:cNvSpPr txBox="1"/>
                <p:nvPr/>
              </p:nvSpPr>
              <p:spPr>
                <a:xfrm>
                  <a:off x="3954973" y="1209376"/>
                  <a:ext cx="942592" cy="307777"/>
                </a:xfrm>
                <a:prstGeom prst="rect">
                  <a:avLst/>
                </a:prstGeom>
                <a:noFill/>
              </p:spPr>
              <p:txBody>
                <a:bodyPr wrap="square" rtlCol="0">
                  <a:spAutoFit/>
                </a:bodyPr>
                <a:lstStyle/>
                <a:p>
                  <a:pPr algn="ctr"/>
                  <a:r>
                    <a:rPr lang="en-US" sz="1400" dirty="0"/>
                    <a:t>(n = ~60)</a:t>
                  </a:r>
                </a:p>
              </p:txBody>
            </p:sp>
            <p:sp>
              <p:nvSpPr>
                <p:cNvPr id="130" name="TextBox 129">
                  <a:extLst>
                    <a:ext uri="{FF2B5EF4-FFF2-40B4-BE49-F238E27FC236}">
                      <a16:creationId xmlns:a16="http://schemas.microsoft.com/office/drawing/2014/main" id="{07B41BB8-DCE5-6C42-9B69-009FBAA93775}"/>
                    </a:ext>
                  </a:extLst>
                </p:cNvPr>
                <p:cNvSpPr txBox="1"/>
                <p:nvPr/>
              </p:nvSpPr>
              <p:spPr>
                <a:xfrm>
                  <a:off x="3954973" y="2422072"/>
                  <a:ext cx="942592" cy="307777"/>
                </a:xfrm>
                <a:prstGeom prst="rect">
                  <a:avLst/>
                </a:prstGeom>
                <a:noFill/>
              </p:spPr>
              <p:txBody>
                <a:bodyPr wrap="square" rtlCol="0">
                  <a:spAutoFit/>
                </a:bodyPr>
                <a:lstStyle/>
                <a:p>
                  <a:pPr algn="ctr"/>
                  <a:r>
                    <a:rPr lang="en-US" sz="1400" dirty="0"/>
                    <a:t>(n = ~60)</a:t>
                  </a:r>
                </a:p>
              </p:txBody>
            </p:sp>
            <p:sp>
              <p:nvSpPr>
                <p:cNvPr id="131" name="TextBox 130">
                  <a:extLst>
                    <a:ext uri="{FF2B5EF4-FFF2-40B4-BE49-F238E27FC236}">
                      <a16:creationId xmlns:a16="http://schemas.microsoft.com/office/drawing/2014/main" id="{395B24CD-AA77-6440-B852-9050053B9B1D}"/>
                    </a:ext>
                  </a:extLst>
                </p:cNvPr>
                <p:cNvSpPr txBox="1"/>
                <p:nvPr/>
              </p:nvSpPr>
              <p:spPr>
                <a:xfrm>
                  <a:off x="3954973" y="3550000"/>
                  <a:ext cx="942592" cy="307777"/>
                </a:xfrm>
                <a:prstGeom prst="rect">
                  <a:avLst/>
                </a:prstGeom>
                <a:noFill/>
              </p:spPr>
              <p:txBody>
                <a:bodyPr wrap="square" rtlCol="0">
                  <a:spAutoFit/>
                </a:bodyPr>
                <a:lstStyle/>
                <a:p>
                  <a:pPr algn="ctr"/>
                  <a:r>
                    <a:rPr lang="en-US" sz="1400" dirty="0"/>
                    <a:t>(n = ~60)</a:t>
                  </a:r>
                </a:p>
              </p:txBody>
            </p:sp>
          </p:grpSp>
        </p:grpSp>
      </p:grpSp>
      <p:grpSp>
        <p:nvGrpSpPr>
          <p:cNvPr id="34" name="Group 33">
            <a:extLst>
              <a:ext uri="{FF2B5EF4-FFF2-40B4-BE49-F238E27FC236}">
                <a16:creationId xmlns:a16="http://schemas.microsoft.com/office/drawing/2014/main" id="{91BEE0CA-3C35-7348-804A-1DD4C8319C50}"/>
              </a:ext>
            </a:extLst>
          </p:cNvPr>
          <p:cNvGrpSpPr/>
          <p:nvPr/>
        </p:nvGrpSpPr>
        <p:grpSpPr>
          <a:xfrm>
            <a:off x="4236619" y="418333"/>
            <a:ext cx="2664652" cy="5175456"/>
            <a:chOff x="4236619" y="418333"/>
            <a:chExt cx="2664652" cy="5175456"/>
          </a:xfrm>
        </p:grpSpPr>
        <p:grpSp>
          <p:nvGrpSpPr>
            <p:cNvPr id="31" name="Group 30">
              <a:extLst>
                <a:ext uri="{FF2B5EF4-FFF2-40B4-BE49-F238E27FC236}">
                  <a16:creationId xmlns:a16="http://schemas.microsoft.com/office/drawing/2014/main" id="{EAA37193-6555-2D46-9922-018CCEDD297A}"/>
                </a:ext>
              </a:extLst>
            </p:cNvPr>
            <p:cNvGrpSpPr/>
            <p:nvPr/>
          </p:nvGrpSpPr>
          <p:grpSpPr>
            <a:xfrm>
              <a:off x="4892618" y="418333"/>
              <a:ext cx="2008653" cy="3517811"/>
              <a:chOff x="6135567" y="432163"/>
              <a:chExt cx="2008653" cy="3517811"/>
            </a:xfrm>
          </p:grpSpPr>
          <p:grpSp>
            <p:nvGrpSpPr>
              <p:cNvPr id="18" name="Group 17">
                <a:extLst>
                  <a:ext uri="{FF2B5EF4-FFF2-40B4-BE49-F238E27FC236}">
                    <a16:creationId xmlns:a16="http://schemas.microsoft.com/office/drawing/2014/main" id="{0FC8580A-041E-F44C-B70B-086E861F6940}"/>
                  </a:ext>
                </a:extLst>
              </p:cNvPr>
              <p:cNvGrpSpPr/>
              <p:nvPr/>
            </p:nvGrpSpPr>
            <p:grpSpPr>
              <a:xfrm>
                <a:off x="6479926" y="432163"/>
                <a:ext cx="1270547" cy="3115553"/>
                <a:chOff x="6479926" y="432163"/>
                <a:chExt cx="1270547" cy="3115553"/>
              </a:xfrm>
            </p:grpSpPr>
            <p:grpSp>
              <p:nvGrpSpPr>
                <p:cNvPr id="5" name="Group 4">
                  <a:extLst>
                    <a:ext uri="{FF2B5EF4-FFF2-40B4-BE49-F238E27FC236}">
                      <a16:creationId xmlns:a16="http://schemas.microsoft.com/office/drawing/2014/main" id="{F187B8D7-0715-254E-8842-091540CFFE75}"/>
                    </a:ext>
                  </a:extLst>
                </p:cNvPr>
                <p:cNvGrpSpPr/>
                <p:nvPr/>
              </p:nvGrpSpPr>
              <p:grpSpPr>
                <a:xfrm>
                  <a:off x="6479926" y="638054"/>
                  <a:ext cx="289261" cy="2576975"/>
                  <a:chOff x="6479926" y="638054"/>
                  <a:chExt cx="289261" cy="2576975"/>
                </a:xfrm>
              </p:grpSpPr>
              <p:sp>
                <p:nvSpPr>
                  <p:cNvPr id="65" name="Right Arrow 64">
                    <a:extLst>
                      <a:ext uri="{FF2B5EF4-FFF2-40B4-BE49-F238E27FC236}">
                        <a16:creationId xmlns:a16="http://schemas.microsoft.com/office/drawing/2014/main" id="{4C3BD73B-EDB0-8240-962C-0F892A548F67}"/>
                      </a:ext>
                    </a:extLst>
                  </p:cNvPr>
                  <p:cNvSpPr/>
                  <p:nvPr/>
                </p:nvSpPr>
                <p:spPr>
                  <a:xfrm>
                    <a:off x="6479926" y="638054"/>
                    <a:ext cx="286248" cy="285899"/>
                  </a:xfrm>
                  <a:prstGeom prst="rightArrow">
                    <a:avLst/>
                  </a:prstGeom>
                  <a:solidFill>
                    <a:srgbClr val="1A9E77"/>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a:extLst>
                      <a:ext uri="{FF2B5EF4-FFF2-40B4-BE49-F238E27FC236}">
                        <a16:creationId xmlns:a16="http://schemas.microsoft.com/office/drawing/2014/main" id="{E5E23457-49B4-CF41-B1E2-7F71C3A50A59}"/>
                      </a:ext>
                    </a:extLst>
                  </p:cNvPr>
                  <p:cNvSpPr/>
                  <p:nvPr/>
                </p:nvSpPr>
                <p:spPr>
                  <a:xfrm>
                    <a:off x="6482939" y="1834944"/>
                    <a:ext cx="286248" cy="285899"/>
                  </a:xfrm>
                  <a:prstGeom prst="rightArrow">
                    <a:avLst/>
                  </a:prstGeom>
                  <a:solidFill>
                    <a:srgbClr val="D95F0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a:extLst>
                      <a:ext uri="{FF2B5EF4-FFF2-40B4-BE49-F238E27FC236}">
                        <a16:creationId xmlns:a16="http://schemas.microsoft.com/office/drawing/2014/main" id="{FAA742FA-38F2-424B-8192-515EAFFF72D5}"/>
                      </a:ext>
                    </a:extLst>
                  </p:cNvPr>
                  <p:cNvSpPr/>
                  <p:nvPr/>
                </p:nvSpPr>
                <p:spPr>
                  <a:xfrm>
                    <a:off x="6479926" y="2929130"/>
                    <a:ext cx="286248" cy="285899"/>
                  </a:xfrm>
                  <a:prstGeom prst="rightArrow">
                    <a:avLst/>
                  </a:prstGeom>
                  <a:solidFill>
                    <a:srgbClr val="7570B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D0A2A76B-1AAA-894D-8071-5911617ED7AD}"/>
                    </a:ext>
                  </a:extLst>
                </p:cNvPr>
                <p:cNvGrpSpPr/>
                <p:nvPr/>
              </p:nvGrpSpPr>
              <p:grpSpPr>
                <a:xfrm>
                  <a:off x="6661047" y="432163"/>
                  <a:ext cx="1089426" cy="3115553"/>
                  <a:chOff x="6661047" y="432163"/>
                  <a:chExt cx="1089426" cy="3115553"/>
                </a:xfrm>
              </p:grpSpPr>
              <p:sp>
                <p:nvSpPr>
                  <p:cNvPr id="71" name="Rectangle 70">
                    <a:extLst>
                      <a:ext uri="{FF2B5EF4-FFF2-40B4-BE49-F238E27FC236}">
                        <a16:creationId xmlns:a16="http://schemas.microsoft.com/office/drawing/2014/main" id="{CBAE77CB-1A05-2D45-AED1-2634A761598A}"/>
                      </a:ext>
                    </a:extLst>
                  </p:cNvPr>
                  <p:cNvSpPr/>
                  <p:nvPr/>
                </p:nvSpPr>
                <p:spPr>
                  <a:xfrm>
                    <a:off x="6661047" y="432163"/>
                    <a:ext cx="1089426" cy="830997"/>
                  </a:xfrm>
                  <a:prstGeom prst="rect">
                    <a:avLst/>
                  </a:prstGeom>
                </p:spPr>
                <p:txBody>
                  <a:bodyPr wrap="square">
                    <a:spAutoFit/>
                  </a:bodyPr>
                  <a:lstStyle/>
                  <a:p>
                    <a:pPr algn="ctr"/>
                    <a:r>
                      <a:rPr lang="en-US" sz="4800" dirty="0"/>
                      <a:t>💩</a:t>
                    </a:r>
                    <a:endParaRPr lang="en-US" sz="6600" dirty="0"/>
                  </a:p>
                </p:txBody>
              </p:sp>
              <p:sp>
                <p:nvSpPr>
                  <p:cNvPr id="75" name="Rectangle 74">
                    <a:extLst>
                      <a:ext uri="{FF2B5EF4-FFF2-40B4-BE49-F238E27FC236}">
                        <a16:creationId xmlns:a16="http://schemas.microsoft.com/office/drawing/2014/main" id="{127F8E87-F209-AB49-8A86-FE7BEAFEF9BB}"/>
                      </a:ext>
                    </a:extLst>
                  </p:cNvPr>
                  <p:cNvSpPr/>
                  <p:nvPr/>
                </p:nvSpPr>
                <p:spPr>
                  <a:xfrm>
                    <a:off x="6661047" y="1632153"/>
                    <a:ext cx="1089426" cy="830997"/>
                  </a:xfrm>
                  <a:prstGeom prst="rect">
                    <a:avLst/>
                  </a:prstGeom>
                </p:spPr>
                <p:txBody>
                  <a:bodyPr wrap="square">
                    <a:spAutoFit/>
                  </a:bodyPr>
                  <a:lstStyle/>
                  <a:p>
                    <a:pPr algn="ctr"/>
                    <a:r>
                      <a:rPr lang="en-US" sz="4800" dirty="0"/>
                      <a:t>💩</a:t>
                    </a:r>
                    <a:endParaRPr lang="en-US" sz="6600" dirty="0"/>
                  </a:p>
                </p:txBody>
              </p:sp>
              <p:sp>
                <p:nvSpPr>
                  <p:cNvPr id="76" name="Rectangle 75">
                    <a:extLst>
                      <a:ext uri="{FF2B5EF4-FFF2-40B4-BE49-F238E27FC236}">
                        <a16:creationId xmlns:a16="http://schemas.microsoft.com/office/drawing/2014/main" id="{B3AA774B-F0EB-514E-9211-CF33CE81D360}"/>
                      </a:ext>
                    </a:extLst>
                  </p:cNvPr>
                  <p:cNvSpPr/>
                  <p:nvPr/>
                </p:nvSpPr>
                <p:spPr>
                  <a:xfrm>
                    <a:off x="6661047" y="2716719"/>
                    <a:ext cx="1089426" cy="830997"/>
                  </a:xfrm>
                  <a:prstGeom prst="rect">
                    <a:avLst/>
                  </a:prstGeom>
                </p:spPr>
                <p:txBody>
                  <a:bodyPr wrap="square">
                    <a:spAutoFit/>
                  </a:bodyPr>
                  <a:lstStyle/>
                  <a:p>
                    <a:pPr algn="ctr"/>
                    <a:r>
                      <a:rPr lang="en-US" sz="4800" dirty="0"/>
                      <a:t>💩</a:t>
                    </a:r>
                    <a:endParaRPr lang="en-US" sz="6600" dirty="0"/>
                  </a:p>
                </p:txBody>
              </p:sp>
            </p:grpSp>
          </p:grpSp>
          <p:sp>
            <p:nvSpPr>
              <p:cNvPr id="93" name="TextBox 92">
                <a:extLst>
                  <a:ext uri="{FF2B5EF4-FFF2-40B4-BE49-F238E27FC236}">
                    <a16:creationId xmlns:a16="http://schemas.microsoft.com/office/drawing/2014/main" id="{77C5B08E-6D5D-F44F-B8F9-BBC7FB3BD05D}"/>
                  </a:ext>
                </a:extLst>
              </p:cNvPr>
              <p:cNvSpPr txBox="1"/>
              <p:nvPr/>
            </p:nvSpPr>
            <p:spPr>
              <a:xfrm>
                <a:off x="6135567" y="3303643"/>
                <a:ext cx="2008653" cy="646331"/>
              </a:xfrm>
              <a:prstGeom prst="rect">
                <a:avLst/>
              </a:prstGeom>
              <a:noFill/>
            </p:spPr>
            <p:txBody>
              <a:bodyPr wrap="square" rtlCol="0">
                <a:spAutoFit/>
              </a:bodyPr>
              <a:lstStyle/>
              <a:p>
                <a:pPr algn="ctr"/>
                <a:r>
                  <a:rPr lang="en-US" dirty="0">
                    <a:solidFill>
                      <a:sysClr val="windowText" lastClr="000000"/>
                    </a:solidFill>
                  </a:rPr>
                  <a:t>Fecal Sampling</a:t>
                </a:r>
              </a:p>
              <a:p>
                <a:pPr algn="ctr"/>
                <a:r>
                  <a:rPr lang="en-US" dirty="0">
                    <a:solidFill>
                      <a:sysClr val="windowText" lastClr="000000"/>
                    </a:solidFill>
                  </a:rPr>
                  <a:t>(~3 &amp; 6 </a:t>
                </a:r>
                <a:r>
                  <a:rPr lang="en-US" dirty="0" err="1">
                    <a:solidFill>
                      <a:sysClr val="windowText" lastClr="000000"/>
                    </a:solidFill>
                  </a:rPr>
                  <a:t>mpf</a:t>
                </a:r>
                <a:r>
                  <a:rPr lang="en-US" dirty="0">
                    <a:solidFill>
                      <a:sysClr val="windowText" lastClr="000000"/>
                    </a:solidFill>
                  </a:rPr>
                  <a:t>)</a:t>
                </a:r>
              </a:p>
            </p:txBody>
          </p:sp>
        </p:grpSp>
        <p:sp>
          <p:nvSpPr>
            <p:cNvPr id="137" name="Rectangle 136">
              <a:extLst>
                <a:ext uri="{FF2B5EF4-FFF2-40B4-BE49-F238E27FC236}">
                  <a16:creationId xmlns:a16="http://schemas.microsoft.com/office/drawing/2014/main" id="{C0B06B1F-61F3-2148-97A7-58D855A5EC29}"/>
                </a:ext>
              </a:extLst>
            </p:cNvPr>
            <p:cNvSpPr/>
            <p:nvPr/>
          </p:nvSpPr>
          <p:spPr>
            <a:xfrm>
              <a:off x="4236619" y="4762792"/>
              <a:ext cx="1089426" cy="830997"/>
            </a:xfrm>
            <a:prstGeom prst="rect">
              <a:avLst/>
            </a:prstGeom>
          </p:spPr>
          <p:txBody>
            <a:bodyPr wrap="square">
              <a:spAutoFit/>
            </a:bodyPr>
            <a:lstStyle/>
            <a:p>
              <a:pPr algn="ctr"/>
              <a:r>
                <a:rPr lang="en-US" sz="4800" dirty="0"/>
                <a:t>💩</a:t>
              </a:r>
              <a:endParaRPr lang="en-US" sz="6600" dirty="0"/>
            </a:p>
          </p:txBody>
        </p:sp>
      </p:grpSp>
      <p:sp>
        <p:nvSpPr>
          <p:cNvPr id="136" name="Rectangle 135">
            <a:extLst>
              <a:ext uri="{FF2B5EF4-FFF2-40B4-BE49-F238E27FC236}">
                <a16:creationId xmlns:a16="http://schemas.microsoft.com/office/drawing/2014/main" id="{EFDA6992-4FF6-C045-9D4E-ADBFDB59BC55}"/>
              </a:ext>
            </a:extLst>
          </p:cNvPr>
          <p:cNvSpPr/>
          <p:nvPr/>
        </p:nvSpPr>
        <p:spPr>
          <a:xfrm>
            <a:off x="7052919" y="4763133"/>
            <a:ext cx="1089426" cy="830997"/>
          </a:xfrm>
          <a:prstGeom prst="rect">
            <a:avLst/>
          </a:prstGeom>
        </p:spPr>
        <p:txBody>
          <a:bodyPr wrap="square">
            <a:spAutoFit/>
          </a:bodyPr>
          <a:lstStyle/>
          <a:p>
            <a:pPr algn="ctr"/>
            <a:r>
              <a:rPr lang="en-US" sz="4800" dirty="0"/>
              <a:t>💩</a:t>
            </a:r>
            <a:endParaRPr lang="en-US" sz="6600" dirty="0"/>
          </a:p>
        </p:txBody>
      </p:sp>
      <p:grpSp>
        <p:nvGrpSpPr>
          <p:cNvPr id="22" name="Group 21">
            <a:extLst>
              <a:ext uri="{FF2B5EF4-FFF2-40B4-BE49-F238E27FC236}">
                <a16:creationId xmlns:a16="http://schemas.microsoft.com/office/drawing/2014/main" id="{80528472-D375-4C47-87A9-5E8BA5081DD8}"/>
              </a:ext>
            </a:extLst>
          </p:cNvPr>
          <p:cNvGrpSpPr/>
          <p:nvPr/>
        </p:nvGrpSpPr>
        <p:grpSpPr>
          <a:xfrm>
            <a:off x="5022731" y="207110"/>
            <a:ext cx="3130134" cy="5520256"/>
            <a:chOff x="5022731" y="207110"/>
            <a:chExt cx="3130134" cy="5520256"/>
          </a:xfrm>
        </p:grpSpPr>
        <p:pic>
          <p:nvPicPr>
            <p:cNvPr id="97" name="Graphic 96" descr="Needle with solid fill">
              <a:extLst>
                <a:ext uri="{FF2B5EF4-FFF2-40B4-BE49-F238E27FC236}">
                  <a16:creationId xmlns:a16="http://schemas.microsoft.com/office/drawing/2014/main" id="{9C2739A6-6EEE-8C47-A7EC-831078BD66C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8930981">
              <a:off x="5401277" y="4666795"/>
              <a:ext cx="563558" cy="563558"/>
            </a:xfrm>
            <a:prstGeom prst="rect">
              <a:avLst/>
            </a:prstGeom>
          </p:spPr>
        </p:pic>
        <p:grpSp>
          <p:nvGrpSpPr>
            <p:cNvPr id="38" name="Group 37">
              <a:extLst>
                <a:ext uri="{FF2B5EF4-FFF2-40B4-BE49-F238E27FC236}">
                  <a16:creationId xmlns:a16="http://schemas.microsoft.com/office/drawing/2014/main" id="{E10D8D5C-F12E-104A-89ED-3942A0F26C02}"/>
                </a:ext>
              </a:extLst>
            </p:cNvPr>
            <p:cNvGrpSpPr/>
            <p:nvPr/>
          </p:nvGrpSpPr>
          <p:grpSpPr>
            <a:xfrm>
              <a:off x="5022731" y="268967"/>
              <a:ext cx="3130134" cy="5458399"/>
              <a:chOff x="5022731" y="268967"/>
              <a:chExt cx="3130134" cy="5458399"/>
            </a:xfrm>
          </p:grpSpPr>
          <p:grpSp>
            <p:nvGrpSpPr>
              <p:cNvPr id="30" name="Group 29">
                <a:extLst>
                  <a:ext uri="{FF2B5EF4-FFF2-40B4-BE49-F238E27FC236}">
                    <a16:creationId xmlns:a16="http://schemas.microsoft.com/office/drawing/2014/main" id="{7DF58361-B807-CE40-B9C0-60684EE5AF2B}"/>
                  </a:ext>
                </a:extLst>
              </p:cNvPr>
              <p:cNvGrpSpPr/>
              <p:nvPr/>
            </p:nvGrpSpPr>
            <p:grpSpPr>
              <a:xfrm>
                <a:off x="5022731" y="4718256"/>
                <a:ext cx="561406" cy="1009110"/>
                <a:chOff x="5795326" y="2847388"/>
                <a:chExt cx="561406" cy="1009110"/>
              </a:xfrm>
            </p:grpSpPr>
            <p:sp>
              <p:nvSpPr>
                <p:cNvPr id="138" name="&quot;No&quot; Symbol 137">
                  <a:extLst>
                    <a:ext uri="{FF2B5EF4-FFF2-40B4-BE49-F238E27FC236}">
                      <a16:creationId xmlns:a16="http://schemas.microsoft.com/office/drawing/2014/main" id="{41724C32-914A-F14D-86E1-174930B9D167}"/>
                    </a:ext>
                  </a:extLst>
                </p:cNvPr>
                <p:cNvSpPr/>
                <p:nvPr/>
              </p:nvSpPr>
              <p:spPr>
                <a:xfrm>
                  <a:off x="5864052" y="3432543"/>
                  <a:ext cx="423955" cy="423955"/>
                </a:xfrm>
                <a:prstGeom prst="noSmoking">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9" name="Graphic 138" descr="Germ with solid fill">
                  <a:extLst>
                    <a:ext uri="{FF2B5EF4-FFF2-40B4-BE49-F238E27FC236}">
                      <a16:creationId xmlns:a16="http://schemas.microsoft.com/office/drawing/2014/main" id="{C25212C6-BE92-964B-8935-0FD229F9C19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95326" y="2847388"/>
                  <a:ext cx="561406" cy="561406"/>
                </a:xfrm>
                <a:prstGeom prst="rect">
                  <a:avLst/>
                </a:prstGeom>
              </p:spPr>
            </p:pic>
          </p:grpSp>
          <p:grpSp>
            <p:nvGrpSpPr>
              <p:cNvPr id="21" name="Group 20">
                <a:extLst>
                  <a:ext uri="{FF2B5EF4-FFF2-40B4-BE49-F238E27FC236}">
                    <a16:creationId xmlns:a16="http://schemas.microsoft.com/office/drawing/2014/main" id="{0EE48674-5735-1F4F-BF32-AC4931E14BA6}"/>
                  </a:ext>
                </a:extLst>
              </p:cNvPr>
              <p:cNvGrpSpPr/>
              <p:nvPr/>
            </p:nvGrpSpPr>
            <p:grpSpPr>
              <a:xfrm>
                <a:off x="6186665" y="268967"/>
                <a:ext cx="1966200" cy="4306210"/>
                <a:chOff x="6186665" y="268967"/>
                <a:chExt cx="1966200" cy="4306210"/>
              </a:xfrm>
            </p:grpSpPr>
            <p:grpSp>
              <p:nvGrpSpPr>
                <p:cNvPr id="35" name="Group 34">
                  <a:extLst>
                    <a:ext uri="{FF2B5EF4-FFF2-40B4-BE49-F238E27FC236}">
                      <a16:creationId xmlns:a16="http://schemas.microsoft.com/office/drawing/2014/main" id="{6063BCD9-B191-3049-A6E8-AF401266F5C5}"/>
                    </a:ext>
                  </a:extLst>
                </p:cNvPr>
                <p:cNvGrpSpPr/>
                <p:nvPr/>
              </p:nvGrpSpPr>
              <p:grpSpPr>
                <a:xfrm>
                  <a:off x="6186665" y="268967"/>
                  <a:ext cx="1966200" cy="4306210"/>
                  <a:chOff x="6185451" y="264085"/>
                  <a:chExt cx="1966200" cy="4306210"/>
                </a:xfrm>
              </p:grpSpPr>
              <p:sp>
                <p:nvSpPr>
                  <p:cNvPr id="79" name="TextBox 78">
                    <a:extLst>
                      <a:ext uri="{FF2B5EF4-FFF2-40B4-BE49-F238E27FC236}">
                        <a16:creationId xmlns:a16="http://schemas.microsoft.com/office/drawing/2014/main" id="{A730C10D-478F-7C4E-808C-4B3B5F9517BF}"/>
                      </a:ext>
                    </a:extLst>
                  </p:cNvPr>
                  <p:cNvSpPr txBox="1"/>
                  <p:nvPr/>
                </p:nvSpPr>
                <p:spPr>
                  <a:xfrm>
                    <a:off x="6185451" y="3646965"/>
                    <a:ext cx="1966200" cy="923330"/>
                  </a:xfrm>
                  <a:prstGeom prst="rect">
                    <a:avLst/>
                  </a:prstGeom>
                  <a:noFill/>
                </p:spPr>
                <p:txBody>
                  <a:bodyPr wrap="square" rtlCol="0">
                    <a:spAutoFit/>
                  </a:bodyPr>
                  <a:lstStyle/>
                  <a:p>
                    <a:pPr algn="ctr"/>
                    <a:r>
                      <a:rPr lang="en-US" dirty="0">
                        <a:solidFill>
                          <a:sysClr val="windowText" lastClr="000000"/>
                        </a:solidFill>
                      </a:rPr>
                      <a:t>Pathogen </a:t>
                    </a:r>
                  </a:p>
                  <a:p>
                    <a:pPr algn="ctr"/>
                    <a:r>
                      <a:rPr lang="en-US" dirty="0">
                        <a:solidFill>
                          <a:sysClr val="windowText" lastClr="000000"/>
                        </a:solidFill>
                      </a:rPr>
                      <a:t>Exposure </a:t>
                    </a:r>
                  </a:p>
                  <a:p>
                    <a:pPr algn="ctr"/>
                    <a:r>
                      <a:rPr lang="en-US" dirty="0">
                        <a:solidFill>
                          <a:sysClr val="windowText" lastClr="000000"/>
                        </a:solidFill>
                      </a:rPr>
                      <a:t>(n=90)</a:t>
                    </a:r>
                  </a:p>
                </p:txBody>
              </p:sp>
              <p:grpSp>
                <p:nvGrpSpPr>
                  <p:cNvPr id="11" name="Group 10">
                    <a:extLst>
                      <a:ext uri="{FF2B5EF4-FFF2-40B4-BE49-F238E27FC236}">
                        <a16:creationId xmlns:a16="http://schemas.microsoft.com/office/drawing/2014/main" id="{81B6E944-7E1E-6F41-8418-DE9DB0B2E15C}"/>
                      </a:ext>
                    </a:extLst>
                  </p:cNvPr>
                  <p:cNvGrpSpPr/>
                  <p:nvPr/>
                </p:nvGrpSpPr>
                <p:grpSpPr>
                  <a:xfrm>
                    <a:off x="6886790" y="264085"/>
                    <a:ext cx="561406" cy="3385953"/>
                    <a:chOff x="5642926" y="318145"/>
                    <a:chExt cx="561406" cy="3385953"/>
                  </a:xfrm>
                </p:grpSpPr>
                <p:sp>
                  <p:nvSpPr>
                    <p:cNvPr id="123" name="&quot;No&quot; Symbol 122">
                      <a:extLst>
                        <a:ext uri="{FF2B5EF4-FFF2-40B4-BE49-F238E27FC236}">
                          <a16:creationId xmlns:a16="http://schemas.microsoft.com/office/drawing/2014/main" id="{20683120-D431-2141-8DC9-1AB76A246F59}"/>
                        </a:ext>
                      </a:extLst>
                    </p:cNvPr>
                    <p:cNvSpPr/>
                    <p:nvPr/>
                  </p:nvSpPr>
                  <p:spPr>
                    <a:xfrm>
                      <a:off x="5711652" y="3280143"/>
                      <a:ext cx="423955" cy="423955"/>
                    </a:xfrm>
                    <a:prstGeom prst="noSmoking">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outerShdw blurRad="12700" sx="105000" sy="105000" algn="ctr" rotWithShape="0">
                            <a:prstClr val="black">
                              <a:alpha val="92000"/>
                            </a:prstClr>
                          </a:outerShdw>
                        </a:effectLst>
                      </a:endParaRPr>
                    </a:p>
                  </p:txBody>
                </p:sp>
                <p:pic>
                  <p:nvPicPr>
                    <p:cNvPr id="10" name="Graphic 9" descr="Germ with solid fill">
                      <a:extLst>
                        <a:ext uri="{FF2B5EF4-FFF2-40B4-BE49-F238E27FC236}">
                          <a16:creationId xmlns:a16="http://schemas.microsoft.com/office/drawing/2014/main" id="{0C9F0C5E-8335-D542-969D-F1667EE659E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42926" y="2694988"/>
                      <a:ext cx="561406" cy="561406"/>
                    </a:xfrm>
                    <a:prstGeom prst="rect">
                      <a:avLst/>
                    </a:prstGeom>
                  </p:spPr>
                </p:pic>
                <p:sp>
                  <p:nvSpPr>
                    <p:cNvPr id="124" name="&quot;No&quot; Symbol 123">
                      <a:extLst>
                        <a:ext uri="{FF2B5EF4-FFF2-40B4-BE49-F238E27FC236}">
                          <a16:creationId xmlns:a16="http://schemas.microsoft.com/office/drawing/2014/main" id="{667313E1-1038-7A47-A212-3D36B071B39A}"/>
                        </a:ext>
                      </a:extLst>
                    </p:cNvPr>
                    <p:cNvSpPr/>
                    <p:nvPr/>
                  </p:nvSpPr>
                  <p:spPr>
                    <a:xfrm>
                      <a:off x="5711652" y="2069003"/>
                      <a:ext cx="423955" cy="423955"/>
                    </a:xfrm>
                    <a:prstGeom prst="noSmoking">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outerShdw blurRad="12700" sx="105000" sy="105000" algn="ctr" rotWithShape="0">
                            <a:prstClr val="black">
                              <a:alpha val="92000"/>
                            </a:prstClr>
                          </a:outerShdw>
                        </a:effectLst>
                      </a:endParaRPr>
                    </a:p>
                  </p:txBody>
                </p:sp>
                <p:sp>
                  <p:nvSpPr>
                    <p:cNvPr id="125" name="&quot;No&quot; Symbol 124">
                      <a:extLst>
                        <a:ext uri="{FF2B5EF4-FFF2-40B4-BE49-F238E27FC236}">
                          <a16:creationId xmlns:a16="http://schemas.microsoft.com/office/drawing/2014/main" id="{CA1620B6-AC14-7F40-A06B-F18F25FB403F}"/>
                        </a:ext>
                      </a:extLst>
                    </p:cNvPr>
                    <p:cNvSpPr/>
                    <p:nvPr/>
                  </p:nvSpPr>
                  <p:spPr>
                    <a:xfrm>
                      <a:off x="5711652" y="890148"/>
                      <a:ext cx="423955" cy="423955"/>
                    </a:xfrm>
                    <a:prstGeom prst="noSmoking">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outerShdw blurRad="12700" sx="105000" sy="105000" algn="ctr" rotWithShape="0">
                            <a:prstClr val="black">
                              <a:alpha val="92000"/>
                            </a:prstClr>
                          </a:outerShdw>
                        </a:effectLst>
                      </a:endParaRPr>
                    </a:p>
                  </p:txBody>
                </p:sp>
                <p:pic>
                  <p:nvPicPr>
                    <p:cNvPr id="126" name="Graphic 125" descr="Germ with solid fill">
                      <a:extLst>
                        <a:ext uri="{FF2B5EF4-FFF2-40B4-BE49-F238E27FC236}">
                          <a16:creationId xmlns:a16="http://schemas.microsoft.com/office/drawing/2014/main" id="{ED05D6CC-A4E7-6847-B2F2-AC51799417F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42926" y="1471980"/>
                      <a:ext cx="561406" cy="561406"/>
                    </a:xfrm>
                    <a:prstGeom prst="rect">
                      <a:avLst/>
                    </a:prstGeom>
                  </p:spPr>
                </p:pic>
                <p:pic>
                  <p:nvPicPr>
                    <p:cNvPr id="134" name="Graphic 133" descr="Germ with solid fill">
                      <a:extLst>
                        <a:ext uri="{FF2B5EF4-FFF2-40B4-BE49-F238E27FC236}">
                          <a16:creationId xmlns:a16="http://schemas.microsoft.com/office/drawing/2014/main" id="{30F26598-A63D-3447-A2EC-01AFF4D170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42926" y="318145"/>
                      <a:ext cx="561406" cy="561406"/>
                    </a:xfrm>
                    <a:prstGeom prst="rect">
                      <a:avLst/>
                    </a:prstGeom>
                  </p:spPr>
                </p:pic>
              </p:grpSp>
            </p:grpSp>
            <p:grpSp>
              <p:nvGrpSpPr>
                <p:cNvPr id="33" name="Group 32">
                  <a:extLst>
                    <a:ext uri="{FF2B5EF4-FFF2-40B4-BE49-F238E27FC236}">
                      <a16:creationId xmlns:a16="http://schemas.microsoft.com/office/drawing/2014/main" id="{F49EB549-EAD8-4949-8EF1-819950F59D33}"/>
                    </a:ext>
                  </a:extLst>
                </p:cNvPr>
                <p:cNvGrpSpPr/>
                <p:nvPr/>
              </p:nvGrpSpPr>
              <p:grpSpPr>
                <a:xfrm>
                  <a:off x="6362191" y="592241"/>
                  <a:ext cx="387515" cy="2651960"/>
                  <a:chOff x="6362191" y="592241"/>
                  <a:chExt cx="387515" cy="2651960"/>
                </a:xfrm>
              </p:grpSpPr>
              <p:sp>
                <p:nvSpPr>
                  <p:cNvPr id="32" name="Cross 31">
                    <a:extLst>
                      <a:ext uri="{FF2B5EF4-FFF2-40B4-BE49-F238E27FC236}">
                        <a16:creationId xmlns:a16="http://schemas.microsoft.com/office/drawing/2014/main" id="{519CE4D6-A06A-FF4C-8649-8712FAA22744}"/>
                      </a:ext>
                    </a:extLst>
                  </p:cNvPr>
                  <p:cNvSpPr/>
                  <p:nvPr/>
                </p:nvSpPr>
                <p:spPr>
                  <a:xfrm>
                    <a:off x="6362191" y="1761240"/>
                    <a:ext cx="387515" cy="381698"/>
                  </a:xfrm>
                  <a:prstGeom prst="plus">
                    <a:avLst>
                      <a:gd name="adj" fmla="val 41695"/>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Cross 139">
                    <a:extLst>
                      <a:ext uri="{FF2B5EF4-FFF2-40B4-BE49-F238E27FC236}">
                        <a16:creationId xmlns:a16="http://schemas.microsoft.com/office/drawing/2014/main" id="{C4D41ADA-8F63-1944-B82A-18B59BA1E880}"/>
                      </a:ext>
                    </a:extLst>
                  </p:cNvPr>
                  <p:cNvSpPr/>
                  <p:nvPr/>
                </p:nvSpPr>
                <p:spPr>
                  <a:xfrm>
                    <a:off x="6362191" y="592241"/>
                    <a:ext cx="387515" cy="381698"/>
                  </a:xfrm>
                  <a:prstGeom prst="plus">
                    <a:avLst>
                      <a:gd name="adj" fmla="val 41695"/>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Cross 143">
                    <a:extLst>
                      <a:ext uri="{FF2B5EF4-FFF2-40B4-BE49-F238E27FC236}">
                        <a16:creationId xmlns:a16="http://schemas.microsoft.com/office/drawing/2014/main" id="{15B439B3-71A8-D54F-835D-307798FAA20D}"/>
                      </a:ext>
                    </a:extLst>
                  </p:cNvPr>
                  <p:cNvSpPr/>
                  <p:nvPr/>
                </p:nvSpPr>
                <p:spPr>
                  <a:xfrm>
                    <a:off x="6362191" y="2862503"/>
                    <a:ext cx="387515" cy="381698"/>
                  </a:xfrm>
                  <a:prstGeom prst="plus">
                    <a:avLst>
                      <a:gd name="adj" fmla="val 41695"/>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100" name="Graphic 99" descr="Needle with solid fill">
              <a:extLst>
                <a:ext uri="{FF2B5EF4-FFF2-40B4-BE49-F238E27FC236}">
                  <a16:creationId xmlns:a16="http://schemas.microsoft.com/office/drawing/2014/main" id="{2E180559-F4E0-8747-B712-EA4C1B6AF7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8930981">
              <a:off x="7245163" y="2594882"/>
              <a:ext cx="563558" cy="563558"/>
            </a:xfrm>
            <a:prstGeom prst="rect">
              <a:avLst/>
            </a:prstGeom>
          </p:spPr>
        </p:pic>
        <p:pic>
          <p:nvPicPr>
            <p:cNvPr id="101" name="Graphic 100" descr="Needle with solid fill">
              <a:extLst>
                <a:ext uri="{FF2B5EF4-FFF2-40B4-BE49-F238E27FC236}">
                  <a16:creationId xmlns:a16="http://schemas.microsoft.com/office/drawing/2014/main" id="{BB7C0E93-91E6-6349-B3CD-B66E4A7C240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8930981">
              <a:off x="7270736" y="207110"/>
              <a:ext cx="563558" cy="563558"/>
            </a:xfrm>
            <a:prstGeom prst="rect">
              <a:avLst/>
            </a:prstGeom>
          </p:spPr>
        </p:pic>
        <p:pic>
          <p:nvPicPr>
            <p:cNvPr id="102" name="Graphic 101" descr="Needle with solid fill">
              <a:extLst>
                <a:ext uri="{FF2B5EF4-FFF2-40B4-BE49-F238E27FC236}">
                  <a16:creationId xmlns:a16="http://schemas.microsoft.com/office/drawing/2014/main" id="{7D124C08-048D-094A-AC5B-8B5513FD9F0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8930981">
              <a:off x="7257960" y="1421203"/>
              <a:ext cx="563558" cy="563558"/>
            </a:xfrm>
            <a:prstGeom prst="rect">
              <a:avLst/>
            </a:prstGeom>
          </p:spPr>
        </p:pic>
      </p:grpSp>
      <p:sp>
        <p:nvSpPr>
          <p:cNvPr id="90" name="Slide Number Placeholder 2">
            <a:extLst>
              <a:ext uri="{FF2B5EF4-FFF2-40B4-BE49-F238E27FC236}">
                <a16:creationId xmlns:a16="http://schemas.microsoft.com/office/drawing/2014/main" id="{5A489EC4-F5CA-374D-B54E-62947F402FC1}"/>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10</a:t>
            </a:fld>
            <a:endParaRPr lang="en-US" dirty="0"/>
          </a:p>
        </p:txBody>
      </p:sp>
    </p:spTree>
    <p:extLst>
      <p:ext uri="{BB962C8B-B14F-4D97-AF65-F5344CB8AC3E}">
        <p14:creationId xmlns:p14="http://schemas.microsoft.com/office/powerpoint/2010/main" val="54351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6"/>
                                        </p:tgtEl>
                                        <p:attrNameLst>
                                          <p:attrName>style.visibility</p:attrName>
                                        </p:attrNameLst>
                                      </p:cBhvr>
                                      <p:to>
                                        <p:strVal val="visible"/>
                                      </p:to>
                                    </p:set>
                                    <p:animEffect transition="in" filter="fade">
                                      <p:cBhvr>
                                        <p:cTn id="27" dur="500"/>
                                        <p:tgtEl>
                                          <p:spTgt spid="1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C71AC-F792-D04B-B912-AA4D55A840F3}"/>
              </a:ext>
            </a:extLst>
          </p:cNvPr>
          <p:cNvSpPr>
            <a:spLocks noGrp="1"/>
          </p:cNvSpPr>
          <p:nvPr>
            <p:ph type="title"/>
          </p:nvPr>
        </p:nvSpPr>
        <p:spPr>
          <a:xfrm>
            <a:off x="0" y="0"/>
            <a:ext cx="12192000" cy="1325563"/>
          </a:xfrm>
        </p:spPr>
        <p:txBody>
          <a:bodyPr/>
          <a:lstStyle/>
          <a:p>
            <a:pPr algn="ctr"/>
            <a:r>
              <a:rPr lang="en-US" dirty="0"/>
              <a:t>Weight and body condition score</a:t>
            </a:r>
          </a:p>
        </p:txBody>
      </p:sp>
      <p:sp>
        <p:nvSpPr>
          <p:cNvPr id="3" name="Content Placeholder 2">
            <a:extLst>
              <a:ext uri="{FF2B5EF4-FFF2-40B4-BE49-F238E27FC236}">
                <a16:creationId xmlns:a16="http://schemas.microsoft.com/office/drawing/2014/main" id="{54DD04BC-8165-9441-95E7-E694A8AA0C47}"/>
              </a:ext>
            </a:extLst>
          </p:cNvPr>
          <p:cNvSpPr>
            <a:spLocks noGrp="1"/>
          </p:cNvSpPr>
          <p:nvPr>
            <p:ph idx="1"/>
          </p:nvPr>
        </p:nvSpPr>
        <p:spPr/>
        <p:txBody>
          <a:bodyPr/>
          <a:lstStyle/>
          <a:p>
            <a:endParaRPr lang="en-US" dirty="0"/>
          </a:p>
        </p:txBody>
      </p:sp>
      <p:sp>
        <p:nvSpPr>
          <p:cNvPr id="4" name="Slide Number Placeholder 2">
            <a:extLst>
              <a:ext uri="{FF2B5EF4-FFF2-40B4-BE49-F238E27FC236}">
                <a16:creationId xmlns:a16="http://schemas.microsoft.com/office/drawing/2014/main" id="{2A973761-2D71-2244-8829-92F57BE1EFFD}"/>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11</a:t>
            </a:fld>
            <a:endParaRPr lang="en-US" dirty="0"/>
          </a:p>
        </p:txBody>
      </p:sp>
    </p:spTree>
    <p:extLst>
      <p:ext uri="{BB962C8B-B14F-4D97-AF65-F5344CB8AC3E}">
        <p14:creationId xmlns:p14="http://schemas.microsoft.com/office/powerpoint/2010/main" val="245094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D851-557D-1D48-851E-16F0AE55C2A9}"/>
              </a:ext>
            </a:extLst>
          </p:cNvPr>
          <p:cNvSpPr>
            <a:spLocks noGrp="1"/>
          </p:cNvSpPr>
          <p:nvPr>
            <p:ph type="title"/>
          </p:nvPr>
        </p:nvSpPr>
        <p:spPr>
          <a:xfrm>
            <a:off x="0" y="0"/>
            <a:ext cx="12192000" cy="1325563"/>
          </a:xfrm>
        </p:spPr>
        <p:txBody>
          <a:bodyPr/>
          <a:lstStyle/>
          <a:p>
            <a:pPr algn="ctr"/>
            <a:r>
              <a:rPr lang="en-US" dirty="0"/>
              <a:t>ZIRC fed fish tend to weigh more and </a:t>
            </a:r>
            <a:br>
              <a:rPr lang="en-US" dirty="0"/>
            </a:br>
            <a:r>
              <a:rPr lang="en-US" dirty="0"/>
              <a:t>have a higher body condition score</a:t>
            </a:r>
          </a:p>
        </p:txBody>
      </p:sp>
      <p:sp>
        <p:nvSpPr>
          <p:cNvPr id="7" name="Slide Number Placeholder 2">
            <a:extLst>
              <a:ext uri="{FF2B5EF4-FFF2-40B4-BE49-F238E27FC236}">
                <a16:creationId xmlns:a16="http://schemas.microsoft.com/office/drawing/2014/main" id="{50BB741A-9D4A-394E-AA11-C52B68145FE5}"/>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12</a:t>
            </a:fld>
            <a:endParaRPr lang="en-US" dirty="0"/>
          </a:p>
        </p:txBody>
      </p:sp>
      <p:sp>
        <p:nvSpPr>
          <p:cNvPr id="9" name="TextBox 8">
            <a:extLst>
              <a:ext uri="{FF2B5EF4-FFF2-40B4-BE49-F238E27FC236}">
                <a16:creationId xmlns:a16="http://schemas.microsoft.com/office/drawing/2014/main" id="{226F93E9-7D4F-E345-8754-63B2B9BD953A}"/>
              </a:ext>
            </a:extLst>
          </p:cNvPr>
          <p:cNvSpPr txBox="1"/>
          <p:nvPr/>
        </p:nvSpPr>
        <p:spPr>
          <a:xfrm>
            <a:off x="5791656" y="6313158"/>
            <a:ext cx="5396229" cy="369332"/>
          </a:xfrm>
          <a:prstGeom prst="rect">
            <a:avLst/>
          </a:prstGeom>
          <a:noFill/>
        </p:spPr>
        <p:txBody>
          <a:bodyPr wrap="square" rtlCol="0">
            <a:spAutoFit/>
          </a:bodyPr>
          <a:lstStyle/>
          <a:p>
            <a:pPr algn="r"/>
            <a:r>
              <a:rPr lang="en-US" dirty="0">
                <a:solidFill>
                  <a:schemeClr val="tx1">
                    <a:lumMod val="50000"/>
                    <a:lumOff val="50000"/>
                  </a:schemeClr>
                </a:solidFill>
              </a:rPr>
              <a:t>Body condition score (BCS) = (weight / length</a:t>
            </a:r>
            <a:r>
              <a:rPr lang="en-US" baseline="30000" dirty="0">
                <a:solidFill>
                  <a:schemeClr val="tx1">
                    <a:lumMod val="50000"/>
                    <a:lumOff val="50000"/>
                  </a:schemeClr>
                </a:solidFill>
              </a:rPr>
              <a:t>3</a:t>
            </a:r>
            <a:r>
              <a:rPr lang="en-US" dirty="0">
                <a:solidFill>
                  <a:schemeClr val="tx1">
                    <a:lumMod val="50000"/>
                    <a:lumOff val="50000"/>
                  </a:schemeClr>
                </a:solidFill>
              </a:rPr>
              <a:t> ) x 100</a:t>
            </a:r>
          </a:p>
        </p:txBody>
      </p:sp>
      <p:pic>
        <p:nvPicPr>
          <p:cNvPr id="4" name="Picture 3">
            <a:extLst>
              <a:ext uri="{FF2B5EF4-FFF2-40B4-BE49-F238E27FC236}">
                <a16:creationId xmlns:a16="http://schemas.microsoft.com/office/drawing/2014/main" id="{F130E7EB-FE81-8DBE-F5A8-4D2B808FB572}"/>
              </a:ext>
            </a:extLst>
          </p:cNvPr>
          <p:cNvPicPr>
            <a:picLocks noChangeAspect="1"/>
          </p:cNvPicPr>
          <p:nvPr/>
        </p:nvPicPr>
        <p:blipFill>
          <a:blip r:embed="rId3"/>
          <a:stretch>
            <a:fillRect/>
          </a:stretch>
        </p:blipFill>
        <p:spPr>
          <a:xfrm>
            <a:off x="849376" y="1546154"/>
            <a:ext cx="4550316" cy="4550316"/>
          </a:xfrm>
          <a:prstGeom prst="rect">
            <a:avLst/>
          </a:prstGeom>
        </p:spPr>
      </p:pic>
      <p:pic>
        <p:nvPicPr>
          <p:cNvPr id="8" name="Picture 7">
            <a:extLst>
              <a:ext uri="{FF2B5EF4-FFF2-40B4-BE49-F238E27FC236}">
                <a16:creationId xmlns:a16="http://schemas.microsoft.com/office/drawing/2014/main" id="{9CDAE292-E39D-39F1-BDCA-6C0594DFFFDD}"/>
              </a:ext>
            </a:extLst>
          </p:cNvPr>
          <p:cNvPicPr>
            <a:picLocks noChangeAspect="1"/>
          </p:cNvPicPr>
          <p:nvPr/>
        </p:nvPicPr>
        <p:blipFill>
          <a:blip r:embed="rId4"/>
          <a:stretch>
            <a:fillRect/>
          </a:stretch>
        </p:blipFill>
        <p:spPr>
          <a:xfrm>
            <a:off x="6792308" y="1532989"/>
            <a:ext cx="4550316" cy="4550316"/>
          </a:xfrm>
          <a:prstGeom prst="rect">
            <a:avLst/>
          </a:prstGeom>
        </p:spPr>
      </p:pic>
    </p:spTree>
    <p:extLst>
      <p:ext uri="{BB962C8B-B14F-4D97-AF65-F5344CB8AC3E}">
        <p14:creationId xmlns:p14="http://schemas.microsoft.com/office/powerpoint/2010/main" val="30174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8D3E46-13F9-08A2-DD71-CDCF742440E1}"/>
              </a:ext>
            </a:extLst>
          </p:cNvPr>
          <p:cNvPicPr>
            <a:picLocks noChangeAspect="1"/>
          </p:cNvPicPr>
          <p:nvPr/>
        </p:nvPicPr>
        <p:blipFill>
          <a:blip r:embed="rId2"/>
          <a:stretch>
            <a:fillRect/>
          </a:stretch>
        </p:blipFill>
        <p:spPr>
          <a:xfrm>
            <a:off x="0" y="381000"/>
            <a:ext cx="6096000" cy="6096000"/>
          </a:xfrm>
          <a:prstGeom prst="rect">
            <a:avLst/>
          </a:prstGeom>
        </p:spPr>
      </p:pic>
      <p:pic>
        <p:nvPicPr>
          <p:cNvPr id="10" name="Picture 9">
            <a:extLst>
              <a:ext uri="{FF2B5EF4-FFF2-40B4-BE49-F238E27FC236}">
                <a16:creationId xmlns:a16="http://schemas.microsoft.com/office/drawing/2014/main" id="{3F18A175-C57E-1CE3-DCF8-F09BB2BB3C00}"/>
              </a:ext>
            </a:extLst>
          </p:cNvPr>
          <p:cNvPicPr>
            <a:picLocks noChangeAspect="1"/>
          </p:cNvPicPr>
          <p:nvPr/>
        </p:nvPicPr>
        <p:blipFill>
          <a:blip r:embed="rId3"/>
          <a:stretch>
            <a:fillRect/>
          </a:stretch>
        </p:blipFill>
        <p:spPr>
          <a:xfrm>
            <a:off x="6096000" y="381000"/>
            <a:ext cx="6096000" cy="6096000"/>
          </a:xfrm>
          <a:prstGeom prst="rect">
            <a:avLst/>
          </a:prstGeom>
        </p:spPr>
      </p:pic>
    </p:spTree>
    <p:extLst>
      <p:ext uri="{BB962C8B-B14F-4D97-AF65-F5344CB8AC3E}">
        <p14:creationId xmlns:p14="http://schemas.microsoft.com/office/powerpoint/2010/main" val="1771150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8801C88-DAA5-B652-667B-D51F5CB960B9}"/>
              </a:ext>
            </a:extLst>
          </p:cNvPr>
          <p:cNvPicPr>
            <a:picLocks noGrp="1" noChangeAspect="1"/>
          </p:cNvPicPr>
          <p:nvPr>
            <p:ph idx="1"/>
          </p:nvPr>
        </p:nvPicPr>
        <p:blipFill>
          <a:blip r:embed="rId2"/>
          <a:stretch>
            <a:fillRect/>
          </a:stretch>
        </p:blipFill>
        <p:spPr>
          <a:xfrm>
            <a:off x="1822450" y="358154"/>
            <a:ext cx="8547100" cy="2882900"/>
          </a:xfrm>
          <a:prstGeom prst="rect">
            <a:avLst/>
          </a:prstGeom>
        </p:spPr>
      </p:pic>
      <p:pic>
        <p:nvPicPr>
          <p:cNvPr id="5" name="Picture 4">
            <a:extLst>
              <a:ext uri="{FF2B5EF4-FFF2-40B4-BE49-F238E27FC236}">
                <a16:creationId xmlns:a16="http://schemas.microsoft.com/office/drawing/2014/main" id="{D0E2BF2B-6301-CABA-88EE-FA420FF06558}"/>
              </a:ext>
            </a:extLst>
          </p:cNvPr>
          <p:cNvPicPr>
            <a:picLocks noChangeAspect="1"/>
          </p:cNvPicPr>
          <p:nvPr/>
        </p:nvPicPr>
        <p:blipFill>
          <a:blip r:embed="rId3"/>
          <a:stretch>
            <a:fillRect/>
          </a:stretch>
        </p:blipFill>
        <p:spPr>
          <a:xfrm>
            <a:off x="1276350" y="3222073"/>
            <a:ext cx="9639300" cy="2425700"/>
          </a:xfrm>
          <a:prstGeom prst="rect">
            <a:avLst/>
          </a:prstGeom>
        </p:spPr>
      </p:pic>
    </p:spTree>
    <p:extLst>
      <p:ext uri="{BB962C8B-B14F-4D97-AF65-F5344CB8AC3E}">
        <p14:creationId xmlns:p14="http://schemas.microsoft.com/office/powerpoint/2010/main" val="1397977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5D2650-AD22-AFAC-F9BF-7B2B09947E22}"/>
              </a:ext>
            </a:extLst>
          </p:cNvPr>
          <p:cNvPicPr>
            <a:picLocks noChangeAspect="1"/>
          </p:cNvPicPr>
          <p:nvPr/>
        </p:nvPicPr>
        <p:blipFill>
          <a:blip r:embed="rId2"/>
          <a:stretch>
            <a:fillRect/>
          </a:stretch>
        </p:blipFill>
        <p:spPr>
          <a:xfrm>
            <a:off x="834886" y="1322250"/>
            <a:ext cx="4174435" cy="4174435"/>
          </a:xfrm>
          <a:prstGeom prst="rect">
            <a:avLst/>
          </a:prstGeom>
        </p:spPr>
      </p:pic>
      <p:sp>
        <p:nvSpPr>
          <p:cNvPr id="4" name="Title 3">
            <a:extLst>
              <a:ext uri="{FF2B5EF4-FFF2-40B4-BE49-F238E27FC236}">
                <a16:creationId xmlns:a16="http://schemas.microsoft.com/office/drawing/2014/main" id="{60B2655F-15E3-5156-A051-C8E3218476AE}"/>
              </a:ext>
            </a:extLst>
          </p:cNvPr>
          <p:cNvSpPr>
            <a:spLocks noGrp="1"/>
          </p:cNvSpPr>
          <p:nvPr>
            <p:ph type="title"/>
          </p:nvPr>
        </p:nvSpPr>
        <p:spPr/>
        <p:txBody>
          <a:bodyPr/>
          <a:lstStyle/>
          <a:p>
            <a:r>
              <a:rPr lang="en-US" dirty="0"/>
              <a:t>Sex differences in weight and body condition score of 3mo control fish</a:t>
            </a:r>
          </a:p>
        </p:txBody>
      </p:sp>
      <p:pic>
        <p:nvPicPr>
          <p:cNvPr id="8" name="Picture 7">
            <a:extLst>
              <a:ext uri="{FF2B5EF4-FFF2-40B4-BE49-F238E27FC236}">
                <a16:creationId xmlns:a16="http://schemas.microsoft.com/office/drawing/2014/main" id="{707E60FB-2F0F-A217-445E-C56A40E58F37}"/>
              </a:ext>
            </a:extLst>
          </p:cNvPr>
          <p:cNvPicPr>
            <a:picLocks noChangeAspect="1"/>
          </p:cNvPicPr>
          <p:nvPr/>
        </p:nvPicPr>
        <p:blipFill>
          <a:blip r:embed="rId3"/>
          <a:stretch>
            <a:fillRect/>
          </a:stretch>
        </p:blipFill>
        <p:spPr>
          <a:xfrm>
            <a:off x="6835268" y="1318936"/>
            <a:ext cx="4171121" cy="4171121"/>
          </a:xfrm>
          <a:prstGeom prst="rect">
            <a:avLst/>
          </a:prstGeom>
        </p:spPr>
      </p:pic>
      <p:sp>
        <p:nvSpPr>
          <p:cNvPr id="5" name="TextBox 4">
            <a:extLst>
              <a:ext uri="{FF2B5EF4-FFF2-40B4-BE49-F238E27FC236}">
                <a16:creationId xmlns:a16="http://schemas.microsoft.com/office/drawing/2014/main" id="{893088CB-255B-81E9-C2AC-BBBD225F76D4}"/>
              </a:ext>
            </a:extLst>
          </p:cNvPr>
          <p:cNvSpPr txBox="1"/>
          <p:nvPr/>
        </p:nvSpPr>
        <p:spPr>
          <a:xfrm>
            <a:off x="5791656" y="6313158"/>
            <a:ext cx="5396229" cy="369332"/>
          </a:xfrm>
          <a:prstGeom prst="rect">
            <a:avLst/>
          </a:prstGeom>
          <a:noFill/>
        </p:spPr>
        <p:txBody>
          <a:bodyPr wrap="square" rtlCol="0">
            <a:spAutoFit/>
          </a:bodyPr>
          <a:lstStyle/>
          <a:p>
            <a:pPr algn="r"/>
            <a:r>
              <a:rPr lang="en-US" dirty="0">
                <a:solidFill>
                  <a:schemeClr val="tx1">
                    <a:lumMod val="50000"/>
                    <a:lumOff val="50000"/>
                  </a:schemeClr>
                </a:solidFill>
              </a:rPr>
              <a:t>Body condition score (BCS) = (weight / length</a:t>
            </a:r>
            <a:r>
              <a:rPr lang="en-US" baseline="30000" dirty="0">
                <a:solidFill>
                  <a:schemeClr val="tx1">
                    <a:lumMod val="50000"/>
                    <a:lumOff val="50000"/>
                  </a:schemeClr>
                </a:solidFill>
              </a:rPr>
              <a:t>3</a:t>
            </a:r>
            <a:r>
              <a:rPr lang="en-US" dirty="0">
                <a:solidFill>
                  <a:schemeClr val="tx1">
                    <a:lumMod val="50000"/>
                    <a:lumOff val="50000"/>
                  </a:schemeClr>
                </a:solidFill>
              </a:rPr>
              <a:t> ) x 100</a:t>
            </a:r>
          </a:p>
        </p:txBody>
      </p:sp>
    </p:spTree>
    <p:extLst>
      <p:ext uri="{BB962C8B-B14F-4D97-AF65-F5344CB8AC3E}">
        <p14:creationId xmlns:p14="http://schemas.microsoft.com/office/powerpoint/2010/main" val="3018143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0757750C-66E4-8137-5BA6-B590784DABBE}"/>
              </a:ext>
            </a:extLst>
          </p:cNvPr>
          <p:cNvPicPr>
            <a:picLocks noChangeAspect="1"/>
          </p:cNvPicPr>
          <p:nvPr/>
        </p:nvPicPr>
        <p:blipFill>
          <a:blip r:embed="rId2"/>
          <a:stretch>
            <a:fillRect/>
          </a:stretch>
        </p:blipFill>
        <p:spPr>
          <a:xfrm>
            <a:off x="0" y="5472249"/>
            <a:ext cx="6096000" cy="1346686"/>
          </a:xfrm>
          <a:prstGeom prst="rect">
            <a:avLst/>
          </a:prstGeom>
        </p:spPr>
      </p:pic>
      <p:pic>
        <p:nvPicPr>
          <p:cNvPr id="5" name="Picture 4" descr="Table&#10;&#10;Description automatically generated">
            <a:extLst>
              <a:ext uri="{FF2B5EF4-FFF2-40B4-BE49-F238E27FC236}">
                <a16:creationId xmlns:a16="http://schemas.microsoft.com/office/drawing/2014/main" id="{A20231ED-F3AE-0D9B-C57A-B62160975EA3}"/>
              </a:ext>
            </a:extLst>
          </p:cNvPr>
          <p:cNvPicPr>
            <a:picLocks noChangeAspect="1"/>
          </p:cNvPicPr>
          <p:nvPr/>
        </p:nvPicPr>
        <p:blipFill>
          <a:blip r:embed="rId3"/>
          <a:stretch>
            <a:fillRect/>
          </a:stretch>
        </p:blipFill>
        <p:spPr>
          <a:xfrm>
            <a:off x="6050618" y="5610189"/>
            <a:ext cx="6141382" cy="1070805"/>
          </a:xfrm>
          <a:prstGeom prst="rect">
            <a:avLst/>
          </a:prstGeom>
        </p:spPr>
      </p:pic>
    </p:spTree>
    <p:extLst>
      <p:ext uri="{BB962C8B-B14F-4D97-AF65-F5344CB8AC3E}">
        <p14:creationId xmlns:p14="http://schemas.microsoft.com/office/powerpoint/2010/main" val="2844530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C7774D-7DEF-EC4A-A926-FC7AC28EDF20}"/>
              </a:ext>
            </a:extLst>
          </p:cNvPr>
          <p:cNvSpPr>
            <a:spLocks noGrp="1"/>
          </p:cNvSpPr>
          <p:nvPr>
            <p:ph idx="1"/>
          </p:nvPr>
        </p:nvSpPr>
        <p:spPr>
          <a:xfrm>
            <a:off x="337457" y="1825625"/>
            <a:ext cx="9238343" cy="4351338"/>
          </a:xfrm>
        </p:spPr>
        <p:txBody>
          <a:bodyPr/>
          <a:lstStyle/>
          <a:p>
            <a:r>
              <a:rPr lang="en-US" dirty="0"/>
              <a:t>Diversity</a:t>
            </a:r>
          </a:p>
          <a:p>
            <a:pPr lvl="1"/>
            <a:r>
              <a:rPr lang="en-US" dirty="0"/>
              <a:t>How many unique taxa are found?</a:t>
            </a:r>
          </a:p>
          <a:p>
            <a:pPr marL="457200" lvl="1" indent="0">
              <a:buNone/>
            </a:pPr>
            <a:endParaRPr lang="en-US" dirty="0"/>
          </a:p>
          <a:p>
            <a:r>
              <a:rPr lang="en-US" dirty="0"/>
              <a:t>Composition</a:t>
            </a:r>
          </a:p>
          <a:p>
            <a:pPr lvl="1"/>
            <a:r>
              <a:rPr lang="en-US" dirty="0"/>
              <a:t>How similar are the types of microbes that comprise microbiome communities between hosts?</a:t>
            </a:r>
          </a:p>
          <a:p>
            <a:endParaRPr lang="en-US" dirty="0"/>
          </a:p>
          <a:p>
            <a:r>
              <a:rPr lang="en-US" dirty="0"/>
              <a:t>Abundance</a:t>
            </a:r>
          </a:p>
          <a:p>
            <a:pPr lvl="1"/>
            <a:r>
              <a:rPr lang="en-US" dirty="0"/>
              <a:t>Are some taxa found more abundantly in one treatment group compared to another?</a:t>
            </a:r>
          </a:p>
        </p:txBody>
      </p:sp>
      <p:sp>
        <p:nvSpPr>
          <p:cNvPr id="4" name="Title 1">
            <a:extLst>
              <a:ext uri="{FF2B5EF4-FFF2-40B4-BE49-F238E27FC236}">
                <a16:creationId xmlns:a16="http://schemas.microsoft.com/office/drawing/2014/main" id="{7162C38B-A275-8444-8FB9-6D1FC279D8A9}"/>
              </a:ext>
            </a:extLst>
          </p:cNvPr>
          <p:cNvSpPr txBox="1">
            <a:spLocks/>
          </p:cNvSpPr>
          <p:nvPr/>
        </p:nvSpPr>
        <p:spPr>
          <a:xfrm>
            <a:off x="0" y="0"/>
            <a:ext cx="12192000" cy="1325563"/>
          </a:xfrm>
          <a:prstGeom prst="rect">
            <a:avLst/>
          </a:prstGeom>
          <a:solidFill>
            <a:srgbClr val="D73F09"/>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bg1"/>
                </a:solidFill>
                <a:latin typeface="Arial" panose="020B0604020202020204" pitchFamily="34" charset="0"/>
                <a:ea typeface="+mj-ea"/>
                <a:cs typeface="Arial" panose="020B0604020202020204" pitchFamily="34" charset="0"/>
              </a:defRPr>
            </a:lvl1pPr>
          </a:lstStyle>
          <a:p>
            <a:pPr algn="ctr"/>
            <a:r>
              <a:rPr lang="en-US" dirty="0"/>
              <a:t>Is the microbiome intertwined with these </a:t>
            </a:r>
            <a:br>
              <a:rPr lang="en-US" dirty="0"/>
            </a:br>
            <a:r>
              <a:rPr lang="en-US" dirty="0"/>
              <a:t>diet by endpoint associations?</a:t>
            </a:r>
          </a:p>
        </p:txBody>
      </p:sp>
      <p:sp>
        <p:nvSpPr>
          <p:cNvPr id="5" name="Slide Number Placeholder 2">
            <a:extLst>
              <a:ext uri="{FF2B5EF4-FFF2-40B4-BE49-F238E27FC236}">
                <a16:creationId xmlns:a16="http://schemas.microsoft.com/office/drawing/2014/main" id="{520F5C1A-7AD0-F34C-B7F6-2DB8AC22F31D}"/>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17</a:t>
            </a:fld>
            <a:endParaRPr lang="en-US" dirty="0"/>
          </a:p>
        </p:txBody>
      </p:sp>
    </p:spTree>
    <p:extLst>
      <p:ext uri="{BB962C8B-B14F-4D97-AF65-F5344CB8AC3E}">
        <p14:creationId xmlns:p14="http://schemas.microsoft.com/office/powerpoint/2010/main" val="423785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2">
            <a:extLst>
              <a:ext uri="{FF2B5EF4-FFF2-40B4-BE49-F238E27FC236}">
                <a16:creationId xmlns:a16="http://schemas.microsoft.com/office/drawing/2014/main" id="{2B5C298C-8E55-7642-9FFB-7ABAAE0AA6AB}"/>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18</a:t>
            </a:fld>
            <a:endParaRPr lang="en-US" dirty="0"/>
          </a:p>
        </p:txBody>
      </p:sp>
      <p:sp>
        <p:nvSpPr>
          <p:cNvPr id="26" name="Title 1">
            <a:extLst>
              <a:ext uri="{FF2B5EF4-FFF2-40B4-BE49-F238E27FC236}">
                <a16:creationId xmlns:a16="http://schemas.microsoft.com/office/drawing/2014/main" id="{BFF6EF53-1487-7E43-AB12-F7839BE10751}"/>
              </a:ext>
            </a:extLst>
          </p:cNvPr>
          <p:cNvSpPr txBox="1">
            <a:spLocks/>
          </p:cNvSpPr>
          <p:nvPr/>
        </p:nvSpPr>
        <p:spPr>
          <a:xfrm>
            <a:off x="0" y="0"/>
            <a:ext cx="12192000" cy="1325563"/>
          </a:xfrm>
          <a:prstGeom prst="rect">
            <a:avLst/>
          </a:prstGeom>
          <a:solidFill>
            <a:srgbClr val="D73F09"/>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bg1"/>
                </a:solidFill>
                <a:latin typeface="Arial" panose="020B0604020202020204" pitchFamily="34" charset="0"/>
                <a:ea typeface="+mj-ea"/>
                <a:cs typeface="Arial" panose="020B0604020202020204" pitchFamily="34" charset="0"/>
              </a:defRPr>
            </a:lvl1pPr>
          </a:lstStyle>
          <a:p>
            <a:pPr algn="ctr"/>
            <a:r>
              <a:rPr lang="en-US" dirty="0"/>
              <a:t>Watts fed fish have fewer taxa in their gut microbiomes </a:t>
            </a:r>
          </a:p>
        </p:txBody>
      </p:sp>
      <p:pic>
        <p:nvPicPr>
          <p:cNvPr id="4" name="Picture 3">
            <a:extLst>
              <a:ext uri="{FF2B5EF4-FFF2-40B4-BE49-F238E27FC236}">
                <a16:creationId xmlns:a16="http://schemas.microsoft.com/office/drawing/2014/main" id="{21493A66-525E-2DDF-4233-0E182C3FA50D}"/>
              </a:ext>
            </a:extLst>
          </p:cNvPr>
          <p:cNvPicPr>
            <a:picLocks noChangeAspect="1"/>
          </p:cNvPicPr>
          <p:nvPr/>
        </p:nvPicPr>
        <p:blipFill>
          <a:blip r:embed="rId3"/>
          <a:stretch>
            <a:fillRect/>
          </a:stretch>
        </p:blipFill>
        <p:spPr>
          <a:xfrm>
            <a:off x="3424487" y="1339160"/>
            <a:ext cx="5343026" cy="5343026"/>
          </a:xfrm>
          <a:prstGeom prst="rect">
            <a:avLst/>
          </a:prstGeom>
        </p:spPr>
      </p:pic>
      <p:sp>
        <p:nvSpPr>
          <p:cNvPr id="5" name="TextBox 4">
            <a:extLst>
              <a:ext uri="{FF2B5EF4-FFF2-40B4-BE49-F238E27FC236}">
                <a16:creationId xmlns:a16="http://schemas.microsoft.com/office/drawing/2014/main" id="{6A74E02B-5F1F-FEA3-E20B-E2DE51E774F8}"/>
              </a:ext>
            </a:extLst>
          </p:cNvPr>
          <p:cNvSpPr txBox="1"/>
          <p:nvPr/>
        </p:nvSpPr>
        <p:spPr>
          <a:xfrm>
            <a:off x="7219769" y="5674198"/>
            <a:ext cx="1547744" cy="369332"/>
          </a:xfrm>
          <a:prstGeom prst="rect">
            <a:avLst/>
          </a:prstGeom>
          <a:noFill/>
        </p:spPr>
        <p:txBody>
          <a:bodyPr wrap="square" rtlCol="0">
            <a:spAutoFit/>
          </a:bodyPr>
          <a:lstStyle/>
          <a:p>
            <a:r>
              <a:rPr lang="en-US" dirty="0"/>
              <a:t>Shannon</a:t>
            </a:r>
          </a:p>
        </p:txBody>
      </p:sp>
    </p:spTree>
    <p:extLst>
      <p:ext uri="{BB962C8B-B14F-4D97-AF65-F5344CB8AC3E}">
        <p14:creationId xmlns:p14="http://schemas.microsoft.com/office/powerpoint/2010/main" val="120373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6E3CCB-0C71-859A-1B1C-D33659CAA7C3}"/>
              </a:ext>
            </a:extLst>
          </p:cNvPr>
          <p:cNvPicPr>
            <a:picLocks noChangeAspect="1"/>
          </p:cNvPicPr>
          <p:nvPr/>
        </p:nvPicPr>
        <p:blipFill>
          <a:blip r:embed="rId2"/>
          <a:stretch>
            <a:fillRect/>
          </a:stretch>
        </p:blipFill>
        <p:spPr>
          <a:xfrm>
            <a:off x="0" y="0"/>
            <a:ext cx="7112000" cy="4838700"/>
          </a:xfrm>
          <a:prstGeom prst="rect">
            <a:avLst/>
          </a:prstGeom>
        </p:spPr>
      </p:pic>
      <p:pic>
        <p:nvPicPr>
          <p:cNvPr id="4" name="Picture 3">
            <a:extLst>
              <a:ext uri="{FF2B5EF4-FFF2-40B4-BE49-F238E27FC236}">
                <a16:creationId xmlns:a16="http://schemas.microsoft.com/office/drawing/2014/main" id="{54EBD854-3BB5-3686-28F0-364F2A50C8A3}"/>
              </a:ext>
            </a:extLst>
          </p:cNvPr>
          <p:cNvPicPr>
            <a:picLocks noChangeAspect="1"/>
          </p:cNvPicPr>
          <p:nvPr/>
        </p:nvPicPr>
        <p:blipFill>
          <a:blip r:embed="rId3"/>
          <a:stretch>
            <a:fillRect/>
          </a:stretch>
        </p:blipFill>
        <p:spPr>
          <a:xfrm>
            <a:off x="6554304" y="0"/>
            <a:ext cx="5664200" cy="2565400"/>
          </a:xfrm>
          <a:prstGeom prst="rect">
            <a:avLst/>
          </a:prstGeom>
        </p:spPr>
      </p:pic>
    </p:spTree>
    <p:extLst>
      <p:ext uri="{BB962C8B-B14F-4D97-AF65-F5344CB8AC3E}">
        <p14:creationId xmlns:p14="http://schemas.microsoft.com/office/powerpoint/2010/main" val="3144137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B2CED2-AB1B-9C47-9FE1-7723B137A9B8}"/>
              </a:ext>
            </a:extLst>
          </p:cNvPr>
          <p:cNvGrpSpPr/>
          <p:nvPr/>
        </p:nvGrpSpPr>
        <p:grpSpPr>
          <a:xfrm>
            <a:off x="2693773" y="1413251"/>
            <a:ext cx="6711722" cy="5236560"/>
            <a:chOff x="2693773" y="1413251"/>
            <a:chExt cx="6711722" cy="5236560"/>
          </a:xfrm>
        </p:grpSpPr>
        <p:grpSp>
          <p:nvGrpSpPr>
            <p:cNvPr id="13" name="Group 12">
              <a:extLst>
                <a:ext uri="{FF2B5EF4-FFF2-40B4-BE49-F238E27FC236}">
                  <a16:creationId xmlns:a16="http://schemas.microsoft.com/office/drawing/2014/main" id="{BC02BFCE-B212-204A-889E-AB8244CA6B06}"/>
                </a:ext>
              </a:extLst>
            </p:cNvPr>
            <p:cNvGrpSpPr/>
            <p:nvPr/>
          </p:nvGrpSpPr>
          <p:grpSpPr>
            <a:xfrm>
              <a:off x="2693773" y="1413251"/>
              <a:ext cx="6711722" cy="5236560"/>
              <a:chOff x="2693773" y="1413251"/>
              <a:chExt cx="6711722" cy="5236560"/>
            </a:xfrm>
          </p:grpSpPr>
          <p:pic>
            <p:nvPicPr>
              <p:cNvPr id="7" name="Picture 6">
                <a:extLst>
                  <a:ext uri="{FF2B5EF4-FFF2-40B4-BE49-F238E27FC236}">
                    <a16:creationId xmlns:a16="http://schemas.microsoft.com/office/drawing/2014/main" id="{5CF11A56-39C7-BD40-A3F3-1D4ACBE61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505" y="1413251"/>
                <a:ext cx="6618990" cy="5236560"/>
              </a:xfrm>
              <a:prstGeom prst="rect">
                <a:avLst/>
              </a:prstGeom>
            </p:spPr>
          </p:pic>
          <p:sp>
            <p:nvSpPr>
              <p:cNvPr id="11" name="Rectangle 10">
                <a:extLst>
                  <a:ext uri="{FF2B5EF4-FFF2-40B4-BE49-F238E27FC236}">
                    <a16:creationId xmlns:a16="http://schemas.microsoft.com/office/drawing/2014/main" id="{F60E5C8E-BA79-A748-981F-3F2DC7A3FB21}"/>
                  </a:ext>
                </a:extLst>
              </p:cNvPr>
              <p:cNvSpPr/>
              <p:nvPr/>
            </p:nvSpPr>
            <p:spPr>
              <a:xfrm>
                <a:off x="2693773" y="1556951"/>
                <a:ext cx="1989438" cy="9020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E66549B-81CC-494B-80AA-AACD217B6D78}"/>
                  </a:ext>
                </a:extLst>
              </p:cNvPr>
              <p:cNvSpPr/>
              <p:nvPr/>
            </p:nvSpPr>
            <p:spPr>
              <a:xfrm>
                <a:off x="4396000" y="3867665"/>
                <a:ext cx="1201611" cy="5313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77634EE4-2BE7-4947-971F-A91AFAF136A9}"/>
                </a:ext>
              </a:extLst>
            </p:cNvPr>
            <p:cNvSpPr/>
            <p:nvPr/>
          </p:nvSpPr>
          <p:spPr>
            <a:xfrm>
              <a:off x="2786505" y="2965863"/>
              <a:ext cx="1353009" cy="255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8991232-B65D-B745-A4A9-1C4D4B1B9FDC}"/>
              </a:ext>
            </a:extLst>
          </p:cNvPr>
          <p:cNvSpPr>
            <a:spLocks noGrp="1"/>
          </p:cNvSpPr>
          <p:nvPr>
            <p:ph type="title"/>
          </p:nvPr>
        </p:nvSpPr>
        <p:spPr/>
        <p:txBody>
          <a:bodyPr>
            <a:normAutofit/>
          </a:bodyPr>
          <a:lstStyle/>
          <a:p>
            <a:r>
              <a:rPr lang="en-US" dirty="0"/>
              <a:t>How do multiple exposure types impact host-associated microbiomes?</a:t>
            </a:r>
          </a:p>
        </p:txBody>
      </p:sp>
      <p:sp>
        <p:nvSpPr>
          <p:cNvPr id="8" name="Rectangle 7">
            <a:extLst>
              <a:ext uri="{FF2B5EF4-FFF2-40B4-BE49-F238E27FC236}">
                <a16:creationId xmlns:a16="http://schemas.microsoft.com/office/drawing/2014/main" id="{C0C0FD5F-A219-F546-A5B0-095C9AB76A84}"/>
              </a:ext>
            </a:extLst>
          </p:cNvPr>
          <p:cNvSpPr/>
          <p:nvPr/>
        </p:nvSpPr>
        <p:spPr>
          <a:xfrm>
            <a:off x="3332068" y="3333816"/>
            <a:ext cx="518369" cy="42865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E9B8AEAA-FD70-194C-9E1F-E5B6768E9A20}"/>
              </a:ext>
            </a:extLst>
          </p:cNvPr>
          <p:cNvSpPr/>
          <p:nvPr/>
        </p:nvSpPr>
        <p:spPr>
          <a:xfrm>
            <a:off x="1717589" y="4967416"/>
            <a:ext cx="976184" cy="284206"/>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99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1E297A-6DB0-5E45-7659-0ADD2E14B3C5}"/>
              </a:ext>
            </a:extLst>
          </p:cNvPr>
          <p:cNvPicPr>
            <a:picLocks noChangeAspect="1"/>
          </p:cNvPicPr>
          <p:nvPr/>
        </p:nvPicPr>
        <p:blipFill>
          <a:blip r:embed="rId2"/>
          <a:stretch>
            <a:fillRect/>
          </a:stretch>
        </p:blipFill>
        <p:spPr>
          <a:xfrm>
            <a:off x="793750" y="1035050"/>
            <a:ext cx="10604500" cy="4787900"/>
          </a:xfrm>
          <a:prstGeom prst="rect">
            <a:avLst/>
          </a:prstGeom>
        </p:spPr>
      </p:pic>
    </p:spTree>
    <p:extLst>
      <p:ext uri="{BB962C8B-B14F-4D97-AF65-F5344CB8AC3E}">
        <p14:creationId xmlns:p14="http://schemas.microsoft.com/office/powerpoint/2010/main" val="3887512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2">
            <a:extLst>
              <a:ext uri="{FF2B5EF4-FFF2-40B4-BE49-F238E27FC236}">
                <a16:creationId xmlns:a16="http://schemas.microsoft.com/office/drawing/2014/main" id="{67907BBA-3037-C048-9B3A-6C2C12DF1FA3}"/>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21</a:t>
            </a:fld>
            <a:endParaRPr lang="en-US" dirty="0"/>
          </a:p>
        </p:txBody>
      </p:sp>
      <p:sp>
        <p:nvSpPr>
          <p:cNvPr id="20" name="Title 1">
            <a:extLst>
              <a:ext uri="{FF2B5EF4-FFF2-40B4-BE49-F238E27FC236}">
                <a16:creationId xmlns:a16="http://schemas.microsoft.com/office/drawing/2014/main" id="{269D2855-1873-F649-BFDB-965AA1095B39}"/>
              </a:ext>
            </a:extLst>
          </p:cNvPr>
          <p:cNvSpPr txBox="1">
            <a:spLocks/>
          </p:cNvSpPr>
          <p:nvPr/>
        </p:nvSpPr>
        <p:spPr>
          <a:xfrm>
            <a:off x="0" y="0"/>
            <a:ext cx="12192000" cy="1325563"/>
          </a:xfrm>
          <a:prstGeom prst="rect">
            <a:avLst/>
          </a:prstGeom>
          <a:solidFill>
            <a:srgbClr val="D73F09"/>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bg1"/>
                </a:solidFill>
                <a:latin typeface="Arial" panose="020B0604020202020204" pitchFamily="34" charset="0"/>
                <a:ea typeface="+mj-ea"/>
                <a:cs typeface="Arial" panose="020B0604020202020204" pitchFamily="34" charset="0"/>
              </a:defRPr>
            </a:lvl1pPr>
          </a:lstStyle>
          <a:p>
            <a:pPr algn="ctr"/>
            <a:r>
              <a:rPr lang="en-US" sz="4000" dirty="0"/>
              <a:t>Fish fed the same diet tend to have similar microbiome compositions than to other diets</a:t>
            </a:r>
          </a:p>
        </p:txBody>
      </p:sp>
      <p:pic>
        <p:nvPicPr>
          <p:cNvPr id="3" name="Picture 2">
            <a:extLst>
              <a:ext uri="{FF2B5EF4-FFF2-40B4-BE49-F238E27FC236}">
                <a16:creationId xmlns:a16="http://schemas.microsoft.com/office/drawing/2014/main" id="{5B5BF1CB-D378-C748-5E93-F87A63DF2E72}"/>
              </a:ext>
            </a:extLst>
          </p:cNvPr>
          <p:cNvPicPr>
            <a:picLocks noChangeAspect="1"/>
          </p:cNvPicPr>
          <p:nvPr/>
        </p:nvPicPr>
        <p:blipFill>
          <a:blip r:embed="rId3"/>
          <a:stretch>
            <a:fillRect/>
          </a:stretch>
        </p:blipFill>
        <p:spPr>
          <a:xfrm>
            <a:off x="3430656" y="1351499"/>
            <a:ext cx="5330687" cy="5330687"/>
          </a:xfrm>
          <a:prstGeom prst="rect">
            <a:avLst/>
          </a:prstGeom>
        </p:spPr>
      </p:pic>
      <p:sp>
        <p:nvSpPr>
          <p:cNvPr id="4" name="TextBox 3">
            <a:extLst>
              <a:ext uri="{FF2B5EF4-FFF2-40B4-BE49-F238E27FC236}">
                <a16:creationId xmlns:a16="http://schemas.microsoft.com/office/drawing/2014/main" id="{CF33B67B-3A96-89B7-E389-4DFA67E3398C}"/>
              </a:ext>
            </a:extLst>
          </p:cNvPr>
          <p:cNvSpPr txBox="1"/>
          <p:nvPr/>
        </p:nvSpPr>
        <p:spPr>
          <a:xfrm>
            <a:off x="4054771" y="5137169"/>
            <a:ext cx="1547744" cy="369332"/>
          </a:xfrm>
          <a:prstGeom prst="rect">
            <a:avLst/>
          </a:prstGeom>
          <a:noFill/>
        </p:spPr>
        <p:txBody>
          <a:bodyPr wrap="square" rtlCol="0">
            <a:spAutoFit/>
          </a:bodyPr>
          <a:lstStyle/>
          <a:p>
            <a:r>
              <a:rPr lang="en-US" dirty="0"/>
              <a:t>Bray-Curtis</a:t>
            </a:r>
          </a:p>
        </p:txBody>
      </p:sp>
    </p:spTree>
    <p:extLst>
      <p:ext uri="{BB962C8B-B14F-4D97-AF65-F5344CB8AC3E}">
        <p14:creationId xmlns:p14="http://schemas.microsoft.com/office/powerpoint/2010/main" val="43755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C37BA2-C8E1-ED25-A20D-FB8F848A903C}"/>
              </a:ext>
            </a:extLst>
          </p:cNvPr>
          <p:cNvPicPr>
            <a:picLocks noChangeAspect="1"/>
          </p:cNvPicPr>
          <p:nvPr/>
        </p:nvPicPr>
        <p:blipFill>
          <a:blip r:embed="rId2"/>
          <a:stretch>
            <a:fillRect/>
          </a:stretch>
        </p:blipFill>
        <p:spPr>
          <a:xfrm>
            <a:off x="1842052" y="1484888"/>
            <a:ext cx="8282609" cy="4127408"/>
          </a:xfrm>
          <a:prstGeom prst="rect">
            <a:avLst/>
          </a:prstGeom>
        </p:spPr>
      </p:pic>
    </p:spTree>
    <p:extLst>
      <p:ext uri="{BB962C8B-B14F-4D97-AF65-F5344CB8AC3E}">
        <p14:creationId xmlns:p14="http://schemas.microsoft.com/office/powerpoint/2010/main" val="243181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08937E-9587-D527-C528-5A4C14995B46}"/>
              </a:ext>
            </a:extLst>
          </p:cNvPr>
          <p:cNvPicPr>
            <a:picLocks noChangeAspect="1"/>
          </p:cNvPicPr>
          <p:nvPr/>
        </p:nvPicPr>
        <p:blipFill>
          <a:blip r:embed="rId2"/>
          <a:stretch>
            <a:fillRect/>
          </a:stretch>
        </p:blipFill>
        <p:spPr>
          <a:xfrm>
            <a:off x="6624992" y="-23191"/>
            <a:ext cx="5038016" cy="5038016"/>
          </a:xfrm>
          <a:prstGeom prst="rect">
            <a:avLst/>
          </a:prstGeom>
        </p:spPr>
      </p:pic>
      <p:pic>
        <p:nvPicPr>
          <p:cNvPr id="9" name="Picture 8">
            <a:extLst>
              <a:ext uri="{FF2B5EF4-FFF2-40B4-BE49-F238E27FC236}">
                <a16:creationId xmlns:a16="http://schemas.microsoft.com/office/drawing/2014/main" id="{559C72A9-9209-3008-F60B-0E16A1C68B1D}"/>
              </a:ext>
            </a:extLst>
          </p:cNvPr>
          <p:cNvPicPr>
            <a:picLocks noChangeAspect="1"/>
          </p:cNvPicPr>
          <p:nvPr/>
        </p:nvPicPr>
        <p:blipFill>
          <a:blip r:embed="rId3"/>
          <a:stretch>
            <a:fillRect/>
          </a:stretch>
        </p:blipFill>
        <p:spPr>
          <a:xfrm>
            <a:off x="290453" y="161475"/>
            <a:ext cx="5038016" cy="5038016"/>
          </a:xfrm>
          <a:prstGeom prst="rect">
            <a:avLst/>
          </a:prstGeom>
        </p:spPr>
      </p:pic>
      <p:sp>
        <p:nvSpPr>
          <p:cNvPr id="10" name="TextBox 9">
            <a:extLst>
              <a:ext uri="{FF2B5EF4-FFF2-40B4-BE49-F238E27FC236}">
                <a16:creationId xmlns:a16="http://schemas.microsoft.com/office/drawing/2014/main" id="{8842BF90-A7FF-1C48-2FB1-3698FF844691}"/>
              </a:ext>
            </a:extLst>
          </p:cNvPr>
          <p:cNvSpPr txBox="1"/>
          <p:nvPr/>
        </p:nvSpPr>
        <p:spPr>
          <a:xfrm>
            <a:off x="528992" y="161475"/>
            <a:ext cx="1961321" cy="369332"/>
          </a:xfrm>
          <a:prstGeom prst="rect">
            <a:avLst/>
          </a:prstGeom>
          <a:noFill/>
        </p:spPr>
        <p:txBody>
          <a:bodyPr wrap="square" rtlCol="0">
            <a:spAutoFit/>
          </a:bodyPr>
          <a:lstStyle/>
          <a:p>
            <a:r>
              <a:rPr lang="en-US" dirty="0"/>
              <a:t>Bray-Curtis</a:t>
            </a:r>
          </a:p>
        </p:txBody>
      </p:sp>
      <p:sp>
        <p:nvSpPr>
          <p:cNvPr id="11" name="TextBox 10">
            <a:extLst>
              <a:ext uri="{FF2B5EF4-FFF2-40B4-BE49-F238E27FC236}">
                <a16:creationId xmlns:a16="http://schemas.microsoft.com/office/drawing/2014/main" id="{BEC582F0-7B04-63EB-A566-A9C1ACAA79F7}"/>
              </a:ext>
            </a:extLst>
          </p:cNvPr>
          <p:cNvSpPr txBox="1"/>
          <p:nvPr/>
        </p:nvSpPr>
        <p:spPr>
          <a:xfrm>
            <a:off x="7381461" y="-23191"/>
            <a:ext cx="1762539" cy="369332"/>
          </a:xfrm>
          <a:prstGeom prst="rect">
            <a:avLst/>
          </a:prstGeom>
          <a:noFill/>
        </p:spPr>
        <p:txBody>
          <a:bodyPr wrap="square" rtlCol="0">
            <a:spAutoFit/>
          </a:bodyPr>
          <a:lstStyle/>
          <a:p>
            <a:r>
              <a:rPr lang="en-US" dirty="0"/>
              <a:t>Canberra</a:t>
            </a:r>
          </a:p>
        </p:txBody>
      </p:sp>
      <p:pic>
        <p:nvPicPr>
          <p:cNvPr id="12" name="Picture 11">
            <a:extLst>
              <a:ext uri="{FF2B5EF4-FFF2-40B4-BE49-F238E27FC236}">
                <a16:creationId xmlns:a16="http://schemas.microsoft.com/office/drawing/2014/main" id="{E04961CB-AD86-0A24-B70D-B456F197567C}"/>
              </a:ext>
            </a:extLst>
          </p:cNvPr>
          <p:cNvPicPr>
            <a:picLocks noChangeAspect="1"/>
          </p:cNvPicPr>
          <p:nvPr/>
        </p:nvPicPr>
        <p:blipFill>
          <a:blip r:embed="rId4"/>
          <a:stretch>
            <a:fillRect/>
          </a:stretch>
        </p:blipFill>
        <p:spPr>
          <a:xfrm>
            <a:off x="9806608" y="4674373"/>
            <a:ext cx="2239617" cy="2183627"/>
          </a:xfrm>
          <a:prstGeom prst="rect">
            <a:avLst/>
          </a:prstGeom>
        </p:spPr>
      </p:pic>
      <p:pic>
        <p:nvPicPr>
          <p:cNvPr id="13" name="Picture 12">
            <a:extLst>
              <a:ext uri="{FF2B5EF4-FFF2-40B4-BE49-F238E27FC236}">
                <a16:creationId xmlns:a16="http://schemas.microsoft.com/office/drawing/2014/main" id="{6423BC5C-829C-A6D4-F2AF-3CCFB0CD1035}"/>
              </a:ext>
            </a:extLst>
          </p:cNvPr>
          <p:cNvPicPr>
            <a:picLocks noChangeAspect="1"/>
          </p:cNvPicPr>
          <p:nvPr/>
        </p:nvPicPr>
        <p:blipFill>
          <a:blip r:embed="rId5"/>
          <a:stretch>
            <a:fillRect/>
          </a:stretch>
        </p:blipFill>
        <p:spPr>
          <a:xfrm>
            <a:off x="3369839" y="4674372"/>
            <a:ext cx="1958630" cy="2022153"/>
          </a:xfrm>
          <a:prstGeom prst="rect">
            <a:avLst/>
          </a:prstGeom>
        </p:spPr>
      </p:pic>
    </p:spTree>
    <p:extLst>
      <p:ext uri="{BB962C8B-B14F-4D97-AF65-F5344CB8AC3E}">
        <p14:creationId xmlns:p14="http://schemas.microsoft.com/office/powerpoint/2010/main" val="19600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9EDB-C440-8112-9038-E9023A7FD450}"/>
              </a:ext>
            </a:extLst>
          </p:cNvPr>
          <p:cNvSpPr>
            <a:spLocks noGrp="1"/>
          </p:cNvSpPr>
          <p:nvPr>
            <p:ph type="title"/>
          </p:nvPr>
        </p:nvSpPr>
        <p:spPr/>
        <p:txBody>
          <a:bodyPr/>
          <a:lstStyle/>
          <a:p>
            <a:r>
              <a:rPr lang="en-US" dirty="0"/>
              <a:t>Development</a:t>
            </a:r>
          </a:p>
        </p:txBody>
      </p:sp>
    </p:spTree>
    <p:extLst>
      <p:ext uri="{BB962C8B-B14F-4D97-AF65-F5344CB8AC3E}">
        <p14:creationId xmlns:p14="http://schemas.microsoft.com/office/powerpoint/2010/main" val="2151966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9EDB-C440-8112-9038-E9023A7FD450}"/>
              </a:ext>
            </a:extLst>
          </p:cNvPr>
          <p:cNvSpPr>
            <a:spLocks noGrp="1"/>
          </p:cNvSpPr>
          <p:nvPr>
            <p:ph type="title"/>
          </p:nvPr>
        </p:nvSpPr>
        <p:spPr/>
        <p:txBody>
          <a:bodyPr/>
          <a:lstStyle/>
          <a:p>
            <a:r>
              <a:rPr lang="en-US" dirty="0"/>
              <a:t>Alpha Diversity</a:t>
            </a:r>
          </a:p>
        </p:txBody>
      </p:sp>
      <p:pic>
        <p:nvPicPr>
          <p:cNvPr id="5" name="Picture 4">
            <a:extLst>
              <a:ext uri="{FF2B5EF4-FFF2-40B4-BE49-F238E27FC236}">
                <a16:creationId xmlns:a16="http://schemas.microsoft.com/office/drawing/2014/main" id="{8C0A8977-7E2E-6164-F1B0-9F86FB9E462C}"/>
              </a:ext>
            </a:extLst>
          </p:cNvPr>
          <p:cNvPicPr>
            <a:picLocks noChangeAspect="1"/>
          </p:cNvPicPr>
          <p:nvPr/>
        </p:nvPicPr>
        <p:blipFill>
          <a:blip r:embed="rId3"/>
          <a:stretch>
            <a:fillRect/>
          </a:stretch>
        </p:blipFill>
        <p:spPr>
          <a:xfrm>
            <a:off x="3382617" y="1325563"/>
            <a:ext cx="5426765" cy="5426765"/>
          </a:xfrm>
          <a:prstGeom prst="rect">
            <a:avLst/>
          </a:prstGeom>
        </p:spPr>
      </p:pic>
      <p:sp>
        <p:nvSpPr>
          <p:cNvPr id="3" name="TextBox 2">
            <a:extLst>
              <a:ext uri="{FF2B5EF4-FFF2-40B4-BE49-F238E27FC236}">
                <a16:creationId xmlns:a16="http://schemas.microsoft.com/office/drawing/2014/main" id="{C4F65494-1804-FCF9-6008-350A26407964}"/>
              </a:ext>
            </a:extLst>
          </p:cNvPr>
          <p:cNvSpPr txBox="1"/>
          <p:nvPr/>
        </p:nvSpPr>
        <p:spPr>
          <a:xfrm>
            <a:off x="4040257" y="5761283"/>
            <a:ext cx="1547744" cy="369332"/>
          </a:xfrm>
          <a:prstGeom prst="rect">
            <a:avLst/>
          </a:prstGeom>
          <a:noFill/>
        </p:spPr>
        <p:txBody>
          <a:bodyPr wrap="square" rtlCol="0">
            <a:spAutoFit/>
          </a:bodyPr>
          <a:lstStyle/>
          <a:p>
            <a:r>
              <a:rPr lang="en-US" dirty="0"/>
              <a:t>Shannon</a:t>
            </a:r>
          </a:p>
        </p:txBody>
      </p:sp>
    </p:spTree>
    <p:extLst>
      <p:ext uri="{BB962C8B-B14F-4D97-AF65-F5344CB8AC3E}">
        <p14:creationId xmlns:p14="http://schemas.microsoft.com/office/powerpoint/2010/main" val="3214834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1628E7-B964-BB75-04A5-755AD4F5E8F9}"/>
              </a:ext>
            </a:extLst>
          </p:cNvPr>
          <p:cNvPicPr>
            <a:picLocks noChangeAspect="1"/>
          </p:cNvPicPr>
          <p:nvPr/>
        </p:nvPicPr>
        <p:blipFill>
          <a:blip r:embed="rId2"/>
          <a:stretch>
            <a:fillRect/>
          </a:stretch>
        </p:blipFill>
        <p:spPr>
          <a:xfrm>
            <a:off x="0" y="0"/>
            <a:ext cx="6096000" cy="2850578"/>
          </a:xfrm>
          <a:prstGeom prst="rect">
            <a:avLst/>
          </a:prstGeom>
        </p:spPr>
      </p:pic>
      <p:pic>
        <p:nvPicPr>
          <p:cNvPr id="3" name="Picture 2">
            <a:extLst>
              <a:ext uri="{FF2B5EF4-FFF2-40B4-BE49-F238E27FC236}">
                <a16:creationId xmlns:a16="http://schemas.microsoft.com/office/drawing/2014/main" id="{4A5F4FCC-F4BD-3D8F-F375-825C187EB31C}"/>
              </a:ext>
            </a:extLst>
          </p:cNvPr>
          <p:cNvPicPr>
            <a:picLocks noChangeAspect="1"/>
          </p:cNvPicPr>
          <p:nvPr/>
        </p:nvPicPr>
        <p:blipFill>
          <a:blip r:embed="rId3"/>
          <a:stretch>
            <a:fillRect/>
          </a:stretch>
        </p:blipFill>
        <p:spPr>
          <a:xfrm>
            <a:off x="6311900" y="340968"/>
            <a:ext cx="5880100" cy="2654300"/>
          </a:xfrm>
          <a:prstGeom prst="rect">
            <a:avLst/>
          </a:prstGeom>
        </p:spPr>
      </p:pic>
      <p:pic>
        <p:nvPicPr>
          <p:cNvPr id="5" name="Picture 4">
            <a:extLst>
              <a:ext uri="{FF2B5EF4-FFF2-40B4-BE49-F238E27FC236}">
                <a16:creationId xmlns:a16="http://schemas.microsoft.com/office/drawing/2014/main" id="{DA241CAF-7EFA-0D09-D8FE-6F21D0077936}"/>
              </a:ext>
            </a:extLst>
          </p:cNvPr>
          <p:cNvPicPr>
            <a:picLocks noChangeAspect="1"/>
          </p:cNvPicPr>
          <p:nvPr/>
        </p:nvPicPr>
        <p:blipFill>
          <a:blip r:embed="rId4"/>
          <a:stretch>
            <a:fillRect/>
          </a:stretch>
        </p:blipFill>
        <p:spPr>
          <a:xfrm>
            <a:off x="508000" y="3429000"/>
            <a:ext cx="11176000" cy="2476500"/>
          </a:xfrm>
          <a:prstGeom prst="rect">
            <a:avLst/>
          </a:prstGeom>
        </p:spPr>
      </p:pic>
    </p:spTree>
    <p:extLst>
      <p:ext uri="{BB962C8B-B14F-4D97-AF65-F5344CB8AC3E}">
        <p14:creationId xmlns:p14="http://schemas.microsoft.com/office/powerpoint/2010/main" val="88254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3AD9-4414-1F15-D82B-6D43DE76F007}"/>
              </a:ext>
            </a:extLst>
          </p:cNvPr>
          <p:cNvSpPr>
            <a:spLocks noGrp="1"/>
          </p:cNvSpPr>
          <p:nvPr>
            <p:ph type="title"/>
          </p:nvPr>
        </p:nvSpPr>
        <p:spPr/>
        <p:txBody>
          <a:bodyPr/>
          <a:lstStyle/>
          <a:p>
            <a:r>
              <a:rPr lang="en-US" dirty="0"/>
              <a:t>Beta Diversity</a:t>
            </a:r>
          </a:p>
        </p:txBody>
      </p:sp>
      <p:pic>
        <p:nvPicPr>
          <p:cNvPr id="5" name="Picture 4">
            <a:extLst>
              <a:ext uri="{FF2B5EF4-FFF2-40B4-BE49-F238E27FC236}">
                <a16:creationId xmlns:a16="http://schemas.microsoft.com/office/drawing/2014/main" id="{00C9CDA5-744B-85CA-B114-AAEAD99B29B5}"/>
              </a:ext>
            </a:extLst>
          </p:cNvPr>
          <p:cNvPicPr>
            <a:picLocks noChangeAspect="1"/>
          </p:cNvPicPr>
          <p:nvPr/>
        </p:nvPicPr>
        <p:blipFill>
          <a:blip r:embed="rId3"/>
          <a:stretch>
            <a:fillRect/>
          </a:stretch>
        </p:blipFill>
        <p:spPr>
          <a:xfrm>
            <a:off x="3048000" y="1537252"/>
            <a:ext cx="5320748" cy="5320748"/>
          </a:xfrm>
          <a:prstGeom prst="rect">
            <a:avLst/>
          </a:prstGeom>
        </p:spPr>
      </p:pic>
    </p:spTree>
    <p:extLst>
      <p:ext uri="{BB962C8B-B14F-4D97-AF65-F5344CB8AC3E}">
        <p14:creationId xmlns:p14="http://schemas.microsoft.com/office/powerpoint/2010/main" val="1077260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77949-0189-6A4C-5376-24DE311EE76C}"/>
              </a:ext>
            </a:extLst>
          </p:cNvPr>
          <p:cNvPicPr>
            <a:picLocks noChangeAspect="1"/>
          </p:cNvPicPr>
          <p:nvPr/>
        </p:nvPicPr>
        <p:blipFill>
          <a:blip r:embed="rId2"/>
          <a:stretch>
            <a:fillRect/>
          </a:stretch>
        </p:blipFill>
        <p:spPr>
          <a:xfrm>
            <a:off x="2400300" y="1606550"/>
            <a:ext cx="7391400" cy="3644900"/>
          </a:xfrm>
          <a:prstGeom prst="rect">
            <a:avLst/>
          </a:prstGeom>
        </p:spPr>
      </p:pic>
    </p:spTree>
    <p:extLst>
      <p:ext uri="{BB962C8B-B14F-4D97-AF65-F5344CB8AC3E}">
        <p14:creationId xmlns:p14="http://schemas.microsoft.com/office/powerpoint/2010/main" val="3077798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4C1775-5B16-53F8-010A-5C7B5C9D4381}"/>
              </a:ext>
            </a:extLst>
          </p:cNvPr>
          <p:cNvPicPr>
            <a:picLocks noChangeAspect="1"/>
          </p:cNvPicPr>
          <p:nvPr/>
        </p:nvPicPr>
        <p:blipFill>
          <a:blip r:embed="rId2"/>
          <a:stretch>
            <a:fillRect/>
          </a:stretch>
        </p:blipFill>
        <p:spPr>
          <a:xfrm>
            <a:off x="2070652" y="0"/>
            <a:ext cx="8050696" cy="6858000"/>
          </a:xfrm>
          <a:prstGeom prst="rect">
            <a:avLst/>
          </a:prstGeom>
        </p:spPr>
      </p:pic>
    </p:spTree>
    <p:extLst>
      <p:ext uri="{BB962C8B-B14F-4D97-AF65-F5344CB8AC3E}">
        <p14:creationId xmlns:p14="http://schemas.microsoft.com/office/powerpoint/2010/main" val="2320750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FD9E-1DB4-974F-B076-16972DACB4BF}"/>
              </a:ext>
            </a:extLst>
          </p:cNvPr>
          <p:cNvSpPr>
            <a:spLocks noGrp="1"/>
          </p:cNvSpPr>
          <p:nvPr>
            <p:ph type="title"/>
          </p:nvPr>
        </p:nvSpPr>
        <p:spPr/>
        <p:txBody>
          <a:bodyPr/>
          <a:lstStyle/>
          <a:p>
            <a:r>
              <a:rPr lang="en-US" dirty="0"/>
              <a:t>Zebrafish are an emerging fundamental microbiome research model</a:t>
            </a:r>
          </a:p>
        </p:txBody>
      </p:sp>
      <p:sp>
        <p:nvSpPr>
          <p:cNvPr id="3" name="Content Placeholder 2">
            <a:extLst>
              <a:ext uri="{FF2B5EF4-FFF2-40B4-BE49-F238E27FC236}">
                <a16:creationId xmlns:a16="http://schemas.microsoft.com/office/drawing/2014/main" id="{25BA7E94-DC6B-9B43-835A-3D4B7B53C7CE}"/>
              </a:ext>
            </a:extLst>
          </p:cNvPr>
          <p:cNvSpPr>
            <a:spLocks noGrp="1"/>
          </p:cNvSpPr>
          <p:nvPr>
            <p:ph idx="1"/>
          </p:nvPr>
        </p:nvSpPr>
        <p:spPr>
          <a:xfrm>
            <a:off x="216816" y="1828800"/>
            <a:ext cx="6849632" cy="4898571"/>
          </a:xfrm>
        </p:spPr>
        <p:txBody>
          <a:bodyPr>
            <a:normAutofit/>
          </a:bodyPr>
          <a:lstStyle/>
          <a:p>
            <a:pPr marL="0" indent="0">
              <a:buNone/>
            </a:pPr>
            <a:r>
              <a:rPr lang="en-US" dirty="0"/>
              <a:t>Benefits of using zebrafish:</a:t>
            </a:r>
          </a:p>
          <a:p>
            <a:r>
              <a:rPr lang="en-US" dirty="0"/>
              <a:t>Extensive homology to early human development, genetics, and biochemistry</a:t>
            </a:r>
          </a:p>
          <a:p>
            <a:r>
              <a:rPr lang="en-US" dirty="0"/>
              <a:t>Established, high-throughput methods</a:t>
            </a:r>
          </a:p>
          <a:p>
            <a:r>
              <a:rPr lang="en-US" dirty="0"/>
              <a:t>Large sample sizes</a:t>
            </a:r>
          </a:p>
          <a:p>
            <a:r>
              <a:rPr lang="en-US" dirty="0"/>
              <a:t>Ease of directly manipulate microbiome</a:t>
            </a:r>
          </a:p>
        </p:txBody>
      </p:sp>
      <p:sp>
        <p:nvSpPr>
          <p:cNvPr id="31" name="Slide Number Placeholder 2">
            <a:extLst>
              <a:ext uri="{FF2B5EF4-FFF2-40B4-BE49-F238E27FC236}">
                <a16:creationId xmlns:a16="http://schemas.microsoft.com/office/drawing/2014/main" id="{8F350421-CABA-D745-9B05-1B9119169F29}"/>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3</a:t>
            </a:fld>
            <a:endParaRPr lang="en-US" dirty="0"/>
          </a:p>
        </p:txBody>
      </p:sp>
      <p:pic>
        <p:nvPicPr>
          <p:cNvPr id="1028" name="Picture 4">
            <a:extLst>
              <a:ext uri="{FF2B5EF4-FFF2-40B4-BE49-F238E27FC236}">
                <a16:creationId xmlns:a16="http://schemas.microsoft.com/office/drawing/2014/main" id="{EEF7E80E-952A-6E41-8DB3-683A2E834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182" y="1644135"/>
            <a:ext cx="4671859" cy="435435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5A1F4563-8B64-FC44-AF0F-529CC738400D}"/>
              </a:ext>
            </a:extLst>
          </p:cNvPr>
          <p:cNvSpPr txBox="1"/>
          <p:nvPr/>
        </p:nvSpPr>
        <p:spPr>
          <a:xfrm>
            <a:off x="7846540" y="5906530"/>
            <a:ext cx="2533135" cy="307777"/>
          </a:xfrm>
          <a:prstGeom prst="rect">
            <a:avLst/>
          </a:prstGeom>
          <a:noFill/>
        </p:spPr>
        <p:txBody>
          <a:bodyPr wrap="square" rtlCol="0">
            <a:spAutoFit/>
          </a:bodyPr>
          <a:lstStyle/>
          <a:p>
            <a:r>
              <a:rPr lang="en-US" sz="1400" dirty="0">
                <a:solidFill>
                  <a:schemeClr val="bg1">
                    <a:lumMod val="50000"/>
                  </a:schemeClr>
                </a:solidFill>
              </a:rPr>
              <a:t>Source: Web of Science</a:t>
            </a:r>
          </a:p>
        </p:txBody>
      </p:sp>
      <p:pic>
        <p:nvPicPr>
          <p:cNvPr id="7" name="Picture 6" descr="A picture containing table, fish&#10;&#10;Description automatically generated">
            <a:extLst>
              <a:ext uri="{FF2B5EF4-FFF2-40B4-BE49-F238E27FC236}">
                <a16:creationId xmlns:a16="http://schemas.microsoft.com/office/drawing/2014/main" id="{2CBCC217-01B1-354F-869D-4BDA9AB1FA37}"/>
              </a:ext>
            </a:extLst>
          </p:cNvPr>
          <p:cNvPicPr>
            <a:picLocks noChangeAspect="1"/>
          </p:cNvPicPr>
          <p:nvPr/>
        </p:nvPicPr>
        <p:blipFill rotWithShape="1">
          <a:blip r:embed="rId4" cstate="screen">
            <a:alphaModFix/>
            <a:extLst>
              <a:ext uri="{28A0092B-C50C-407E-A947-70E740481C1C}">
                <a14:useLocalDpi xmlns:a14="http://schemas.microsoft.com/office/drawing/2010/main"/>
              </a:ext>
            </a:extLst>
          </a:blip>
          <a:srcRect/>
          <a:stretch/>
        </p:blipFill>
        <p:spPr>
          <a:xfrm>
            <a:off x="3195207" y="5062521"/>
            <a:ext cx="3722929" cy="1254540"/>
          </a:xfrm>
          <a:prstGeom prst="rect">
            <a:avLst/>
          </a:prstGeom>
        </p:spPr>
      </p:pic>
      <p:grpSp>
        <p:nvGrpSpPr>
          <p:cNvPr id="4" name="Group 3">
            <a:extLst>
              <a:ext uri="{FF2B5EF4-FFF2-40B4-BE49-F238E27FC236}">
                <a16:creationId xmlns:a16="http://schemas.microsoft.com/office/drawing/2014/main" id="{F86C0B42-7155-1B47-BA57-0C88DF4CF1CA}"/>
              </a:ext>
            </a:extLst>
          </p:cNvPr>
          <p:cNvGrpSpPr/>
          <p:nvPr/>
        </p:nvGrpSpPr>
        <p:grpSpPr>
          <a:xfrm>
            <a:off x="744931" y="4978378"/>
            <a:ext cx="1338943" cy="1422826"/>
            <a:chOff x="9582912" y="1984960"/>
            <a:chExt cx="1338943" cy="1422826"/>
          </a:xfrm>
        </p:grpSpPr>
        <p:pic>
          <p:nvPicPr>
            <p:cNvPr id="9" name="Picture 8">
              <a:extLst>
                <a:ext uri="{FF2B5EF4-FFF2-40B4-BE49-F238E27FC236}">
                  <a16:creationId xmlns:a16="http://schemas.microsoft.com/office/drawing/2014/main" id="{4FF708B5-FC00-7446-8168-359E8F1FA1CC}"/>
                </a:ext>
              </a:extLst>
            </p:cNvPr>
            <p:cNvPicPr>
              <a:picLocks noChangeAspect="1"/>
            </p:cNvPicPr>
            <p:nvPr/>
          </p:nvPicPr>
          <p:blipFill rotWithShape="1">
            <a:blip r:embed="rId5"/>
            <a:srcRect l="65065" t="37143" r="4630" b="34285"/>
            <a:stretch/>
          </p:blipFill>
          <p:spPr>
            <a:xfrm>
              <a:off x="9642753" y="1984960"/>
              <a:ext cx="1279102" cy="1346424"/>
            </a:xfrm>
            <a:prstGeom prst="rect">
              <a:avLst/>
            </a:prstGeom>
            <a:effectLst>
              <a:outerShdw blurRad="63500" sx="102000" sy="102000" algn="ctr" rotWithShape="0">
                <a:prstClr val="black">
                  <a:alpha val="40000"/>
                </a:prstClr>
              </a:outerShdw>
            </a:effectLst>
          </p:spPr>
        </p:pic>
        <p:sp>
          <p:nvSpPr>
            <p:cNvPr id="10" name="Right Triangle 9">
              <a:extLst>
                <a:ext uri="{FF2B5EF4-FFF2-40B4-BE49-F238E27FC236}">
                  <a16:creationId xmlns:a16="http://schemas.microsoft.com/office/drawing/2014/main" id="{267B3B67-D9E4-D847-8FB6-B2868D70B80C}"/>
                </a:ext>
              </a:extLst>
            </p:cNvPr>
            <p:cNvSpPr/>
            <p:nvPr/>
          </p:nvSpPr>
          <p:spPr>
            <a:xfrm>
              <a:off x="9582912" y="3077172"/>
              <a:ext cx="523609" cy="33061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7120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007394-52DB-090B-7485-519A87717D5E}"/>
              </a:ext>
            </a:extLst>
          </p:cNvPr>
          <p:cNvPicPr>
            <a:picLocks noChangeAspect="1"/>
          </p:cNvPicPr>
          <p:nvPr/>
        </p:nvPicPr>
        <p:blipFill>
          <a:blip r:embed="rId2"/>
          <a:stretch>
            <a:fillRect/>
          </a:stretch>
        </p:blipFill>
        <p:spPr>
          <a:xfrm>
            <a:off x="4572000" y="381000"/>
            <a:ext cx="7620000" cy="6096000"/>
          </a:xfrm>
          <a:prstGeom prst="rect">
            <a:avLst/>
          </a:prstGeom>
        </p:spPr>
      </p:pic>
      <p:pic>
        <p:nvPicPr>
          <p:cNvPr id="4" name="Picture 3">
            <a:extLst>
              <a:ext uri="{FF2B5EF4-FFF2-40B4-BE49-F238E27FC236}">
                <a16:creationId xmlns:a16="http://schemas.microsoft.com/office/drawing/2014/main" id="{9F846C72-E828-41CA-B6FA-765C4F4B1E34}"/>
              </a:ext>
            </a:extLst>
          </p:cNvPr>
          <p:cNvPicPr>
            <a:picLocks noChangeAspect="1"/>
          </p:cNvPicPr>
          <p:nvPr/>
        </p:nvPicPr>
        <p:blipFill>
          <a:blip r:embed="rId3"/>
          <a:stretch>
            <a:fillRect/>
          </a:stretch>
        </p:blipFill>
        <p:spPr>
          <a:xfrm>
            <a:off x="0" y="1645557"/>
            <a:ext cx="4458608" cy="3566886"/>
          </a:xfrm>
          <a:prstGeom prst="rect">
            <a:avLst/>
          </a:prstGeom>
        </p:spPr>
      </p:pic>
    </p:spTree>
    <p:extLst>
      <p:ext uri="{BB962C8B-B14F-4D97-AF65-F5344CB8AC3E}">
        <p14:creationId xmlns:p14="http://schemas.microsoft.com/office/powerpoint/2010/main" val="389010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7B488-BBAB-D442-D7CE-EA814997B475}"/>
              </a:ext>
            </a:extLst>
          </p:cNvPr>
          <p:cNvSpPr>
            <a:spLocks noGrp="1"/>
          </p:cNvSpPr>
          <p:nvPr>
            <p:ph type="title"/>
          </p:nvPr>
        </p:nvSpPr>
        <p:spPr/>
        <p:txBody>
          <a:bodyPr/>
          <a:lstStyle/>
          <a:p>
            <a:r>
              <a:rPr lang="en-US" dirty="0"/>
              <a:t>Development and Diet</a:t>
            </a:r>
          </a:p>
        </p:txBody>
      </p:sp>
    </p:spTree>
    <p:extLst>
      <p:ext uri="{BB962C8B-B14F-4D97-AF65-F5344CB8AC3E}">
        <p14:creationId xmlns:p14="http://schemas.microsoft.com/office/powerpoint/2010/main" val="2847433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7B488-BBAB-D442-D7CE-EA814997B475}"/>
              </a:ext>
            </a:extLst>
          </p:cNvPr>
          <p:cNvSpPr>
            <a:spLocks noGrp="1"/>
          </p:cNvSpPr>
          <p:nvPr>
            <p:ph type="title"/>
          </p:nvPr>
        </p:nvSpPr>
        <p:spPr/>
        <p:txBody>
          <a:bodyPr/>
          <a:lstStyle/>
          <a:p>
            <a:r>
              <a:rPr lang="en-US" dirty="0"/>
              <a:t>Alpha Diversity</a:t>
            </a:r>
          </a:p>
        </p:txBody>
      </p:sp>
      <p:pic>
        <p:nvPicPr>
          <p:cNvPr id="5" name="Picture 4">
            <a:extLst>
              <a:ext uri="{FF2B5EF4-FFF2-40B4-BE49-F238E27FC236}">
                <a16:creationId xmlns:a16="http://schemas.microsoft.com/office/drawing/2014/main" id="{05C0D464-8F08-3E9D-7295-D067C2B5B857}"/>
              </a:ext>
            </a:extLst>
          </p:cNvPr>
          <p:cNvPicPr>
            <a:picLocks noChangeAspect="1"/>
          </p:cNvPicPr>
          <p:nvPr/>
        </p:nvPicPr>
        <p:blipFill>
          <a:blip r:embed="rId3"/>
          <a:stretch>
            <a:fillRect/>
          </a:stretch>
        </p:blipFill>
        <p:spPr>
          <a:xfrm>
            <a:off x="3379391" y="1362006"/>
            <a:ext cx="5433218" cy="5433218"/>
          </a:xfrm>
          <a:prstGeom prst="rect">
            <a:avLst/>
          </a:prstGeom>
        </p:spPr>
      </p:pic>
      <p:sp>
        <p:nvSpPr>
          <p:cNvPr id="3" name="TextBox 2">
            <a:extLst>
              <a:ext uri="{FF2B5EF4-FFF2-40B4-BE49-F238E27FC236}">
                <a16:creationId xmlns:a16="http://schemas.microsoft.com/office/drawing/2014/main" id="{E337FADE-0AAA-9872-CC9A-73FD57540E5B}"/>
              </a:ext>
            </a:extLst>
          </p:cNvPr>
          <p:cNvSpPr txBox="1"/>
          <p:nvPr/>
        </p:nvSpPr>
        <p:spPr>
          <a:xfrm>
            <a:off x="8812609" y="5891912"/>
            <a:ext cx="1547744" cy="369332"/>
          </a:xfrm>
          <a:prstGeom prst="rect">
            <a:avLst/>
          </a:prstGeom>
          <a:noFill/>
        </p:spPr>
        <p:txBody>
          <a:bodyPr wrap="square" rtlCol="0">
            <a:spAutoFit/>
          </a:bodyPr>
          <a:lstStyle/>
          <a:p>
            <a:r>
              <a:rPr lang="en-US" dirty="0"/>
              <a:t>Shannon</a:t>
            </a:r>
          </a:p>
        </p:txBody>
      </p:sp>
    </p:spTree>
    <p:extLst>
      <p:ext uri="{BB962C8B-B14F-4D97-AF65-F5344CB8AC3E}">
        <p14:creationId xmlns:p14="http://schemas.microsoft.com/office/powerpoint/2010/main" val="2877382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DA4E83-9E3D-898A-3723-636C5BF24069}"/>
              </a:ext>
            </a:extLst>
          </p:cNvPr>
          <p:cNvPicPr>
            <a:picLocks noChangeAspect="1"/>
          </p:cNvPicPr>
          <p:nvPr/>
        </p:nvPicPr>
        <p:blipFill>
          <a:blip r:embed="rId2"/>
          <a:stretch>
            <a:fillRect/>
          </a:stretch>
        </p:blipFill>
        <p:spPr>
          <a:xfrm>
            <a:off x="1672274" y="1"/>
            <a:ext cx="3694856" cy="3429000"/>
          </a:xfrm>
          <a:prstGeom prst="rect">
            <a:avLst/>
          </a:prstGeom>
        </p:spPr>
      </p:pic>
      <p:pic>
        <p:nvPicPr>
          <p:cNvPr id="4" name="Picture 3">
            <a:extLst>
              <a:ext uri="{FF2B5EF4-FFF2-40B4-BE49-F238E27FC236}">
                <a16:creationId xmlns:a16="http://schemas.microsoft.com/office/drawing/2014/main" id="{233FF763-2C09-BF06-11DE-06522522F4B2}"/>
              </a:ext>
            </a:extLst>
          </p:cNvPr>
          <p:cNvPicPr>
            <a:picLocks noChangeAspect="1"/>
          </p:cNvPicPr>
          <p:nvPr/>
        </p:nvPicPr>
        <p:blipFill>
          <a:blip r:embed="rId3"/>
          <a:stretch>
            <a:fillRect/>
          </a:stretch>
        </p:blipFill>
        <p:spPr>
          <a:xfrm>
            <a:off x="7265236" y="0"/>
            <a:ext cx="4922561" cy="3657600"/>
          </a:xfrm>
          <a:prstGeom prst="rect">
            <a:avLst/>
          </a:prstGeom>
        </p:spPr>
      </p:pic>
      <p:pic>
        <p:nvPicPr>
          <p:cNvPr id="5" name="Picture 4">
            <a:extLst>
              <a:ext uri="{FF2B5EF4-FFF2-40B4-BE49-F238E27FC236}">
                <a16:creationId xmlns:a16="http://schemas.microsoft.com/office/drawing/2014/main" id="{075E96B7-BE61-1752-6A4A-DE253279D672}"/>
              </a:ext>
            </a:extLst>
          </p:cNvPr>
          <p:cNvPicPr>
            <a:picLocks noChangeAspect="1"/>
          </p:cNvPicPr>
          <p:nvPr/>
        </p:nvPicPr>
        <p:blipFill>
          <a:blip r:embed="rId4"/>
          <a:stretch>
            <a:fillRect/>
          </a:stretch>
        </p:blipFill>
        <p:spPr>
          <a:xfrm>
            <a:off x="1808921" y="3696438"/>
            <a:ext cx="8574157" cy="3161562"/>
          </a:xfrm>
          <a:prstGeom prst="rect">
            <a:avLst/>
          </a:prstGeom>
        </p:spPr>
      </p:pic>
    </p:spTree>
    <p:extLst>
      <p:ext uri="{BB962C8B-B14F-4D97-AF65-F5344CB8AC3E}">
        <p14:creationId xmlns:p14="http://schemas.microsoft.com/office/powerpoint/2010/main" val="4193974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A5F41-D50C-25C2-83BB-8117810531C8}"/>
              </a:ext>
            </a:extLst>
          </p:cNvPr>
          <p:cNvSpPr>
            <a:spLocks noGrp="1"/>
          </p:cNvSpPr>
          <p:nvPr>
            <p:ph type="title"/>
          </p:nvPr>
        </p:nvSpPr>
        <p:spPr/>
        <p:txBody>
          <a:bodyPr/>
          <a:lstStyle/>
          <a:p>
            <a:r>
              <a:rPr lang="en-US" dirty="0"/>
              <a:t>Beta Diversity</a:t>
            </a:r>
          </a:p>
        </p:txBody>
      </p:sp>
      <p:pic>
        <p:nvPicPr>
          <p:cNvPr id="5" name="Picture 4">
            <a:extLst>
              <a:ext uri="{FF2B5EF4-FFF2-40B4-BE49-F238E27FC236}">
                <a16:creationId xmlns:a16="http://schemas.microsoft.com/office/drawing/2014/main" id="{0CDC13FB-23C2-D6BB-329E-97724494D73A}"/>
              </a:ext>
            </a:extLst>
          </p:cNvPr>
          <p:cNvPicPr>
            <a:picLocks noChangeAspect="1"/>
          </p:cNvPicPr>
          <p:nvPr/>
        </p:nvPicPr>
        <p:blipFill>
          <a:blip r:embed="rId3"/>
          <a:stretch>
            <a:fillRect/>
          </a:stretch>
        </p:blipFill>
        <p:spPr>
          <a:xfrm>
            <a:off x="6003235" y="1384852"/>
            <a:ext cx="5473148" cy="5473148"/>
          </a:xfrm>
          <a:prstGeom prst="rect">
            <a:avLst/>
          </a:prstGeom>
        </p:spPr>
      </p:pic>
      <p:pic>
        <p:nvPicPr>
          <p:cNvPr id="9" name="Picture 8">
            <a:extLst>
              <a:ext uri="{FF2B5EF4-FFF2-40B4-BE49-F238E27FC236}">
                <a16:creationId xmlns:a16="http://schemas.microsoft.com/office/drawing/2014/main" id="{F51D3362-C857-74BF-2124-EE7408735F3E}"/>
              </a:ext>
            </a:extLst>
          </p:cNvPr>
          <p:cNvPicPr>
            <a:picLocks noChangeAspect="1"/>
          </p:cNvPicPr>
          <p:nvPr/>
        </p:nvPicPr>
        <p:blipFill>
          <a:blip r:embed="rId4"/>
          <a:stretch>
            <a:fillRect/>
          </a:stretch>
        </p:blipFill>
        <p:spPr>
          <a:xfrm>
            <a:off x="543339" y="1384850"/>
            <a:ext cx="5473149" cy="5473149"/>
          </a:xfrm>
          <a:prstGeom prst="rect">
            <a:avLst/>
          </a:prstGeom>
        </p:spPr>
      </p:pic>
      <p:sp>
        <p:nvSpPr>
          <p:cNvPr id="10" name="TextBox 9">
            <a:extLst>
              <a:ext uri="{FF2B5EF4-FFF2-40B4-BE49-F238E27FC236}">
                <a16:creationId xmlns:a16="http://schemas.microsoft.com/office/drawing/2014/main" id="{C909C664-255F-49F9-B94D-9D103997DFF2}"/>
              </a:ext>
            </a:extLst>
          </p:cNvPr>
          <p:cNvSpPr txBox="1"/>
          <p:nvPr/>
        </p:nvSpPr>
        <p:spPr>
          <a:xfrm>
            <a:off x="1318592" y="5288482"/>
            <a:ext cx="1961321" cy="369332"/>
          </a:xfrm>
          <a:prstGeom prst="rect">
            <a:avLst/>
          </a:prstGeom>
          <a:noFill/>
        </p:spPr>
        <p:txBody>
          <a:bodyPr wrap="square" rtlCol="0">
            <a:spAutoFit/>
          </a:bodyPr>
          <a:lstStyle/>
          <a:p>
            <a:r>
              <a:rPr lang="en-US" dirty="0"/>
              <a:t>Bray-Curtis</a:t>
            </a:r>
          </a:p>
        </p:txBody>
      </p:sp>
      <p:sp>
        <p:nvSpPr>
          <p:cNvPr id="11" name="TextBox 10">
            <a:extLst>
              <a:ext uri="{FF2B5EF4-FFF2-40B4-BE49-F238E27FC236}">
                <a16:creationId xmlns:a16="http://schemas.microsoft.com/office/drawing/2014/main" id="{A75C8B4D-BFE7-5940-182F-30800B2A7E5E}"/>
              </a:ext>
            </a:extLst>
          </p:cNvPr>
          <p:cNvSpPr txBox="1"/>
          <p:nvPr/>
        </p:nvSpPr>
        <p:spPr>
          <a:xfrm>
            <a:off x="6627182" y="5288482"/>
            <a:ext cx="1762539" cy="369332"/>
          </a:xfrm>
          <a:prstGeom prst="rect">
            <a:avLst/>
          </a:prstGeom>
          <a:noFill/>
        </p:spPr>
        <p:txBody>
          <a:bodyPr wrap="square" rtlCol="0">
            <a:spAutoFit/>
          </a:bodyPr>
          <a:lstStyle/>
          <a:p>
            <a:r>
              <a:rPr lang="en-US" dirty="0"/>
              <a:t>Canberra</a:t>
            </a:r>
          </a:p>
        </p:txBody>
      </p:sp>
    </p:spTree>
    <p:extLst>
      <p:ext uri="{BB962C8B-B14F-4D97-AF65-F5344CB8AC3E}">
        <p14:creationId xmlns:p14="http://schemas.microsoft.com/office/powerpoint/2010/main" val="222310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ADAA2A-6A71-8A03-25BC-E8F784EFBE85}"/>
              </a:ext>
            </a:extLst>
          </p:cNvPr>
          <p:cNvPicPr>
            <a:picLocks noChangeAspect="1"/>
          </p:cNvPicPr>
          <p:nvPr/>
        </p:nvPicPr>
        <p:blipFill>
          <a:blip r:embed="rId2"/>
          <a:stretch>
            <a:fillRect/>
          </a:stretch>
        </p:blipFill>
        <p:spPr>
          <a:xfrm>
            <a:off x="0" y="0"/>
            <a:ext cx="6096000" cy="3148594"/>
          </a:xfrm>
          <a:prstGeom prst="rect">
            <a:avLst/>
          </a:prstGeom>
        </p:spPr>
      </p:pic>
      <p:pic>
        <p:nvPicPr>
          <p:cNvPr id="3" name="Picture 2">
            <a:extLst>
              <a:ext uri="{FF2B5EF4-FFF2-40B4-BE49-F238E27FC236}">
                <a16:creationId xmlns:a16="http://schemas.microsoft.com/office/drawing/2014/main" id="{87EBCB80-A242-C62B-7FC3-BAC6ADE4CA2E}"/>
              </a:ext>
            </a:extLst>
          </p:cNvPr>
          <p:cNvPicPr>
            <a:picLocks noChangeAspect="1"/>
          </p:cNvPicPr>
          <p:nvPr/>
        </p:nvPicPr>
        <p:blipFill>
          <a:blip r:embed="rId3"/>
          <a:stretch>
            <a:fillRect/>
          </a:stretch>
        </p:blipFill>
        <p:spPr>
          <a:xfrm>
            <a:off x="6095998" y="132344"/>
            <a:ext cx="6096001" cy="4574408"/>
          </a:xfrm>
          <a:prstGeom prst="rect">
            <a:avLst/>
          </a:prstGeom>
        </p:spPr>
      </p:pic>
    </p:spTree>
    <p:extLst>
      <p:ext uri="{BB962C8B-B14F-4D97-AF65-F5344CB8AC3E}">
        <p14:creationId xmlns:p14="http://schemas.microsoft.com/office/powerpoint/2010/main" val="926458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94B586-93CB-7F1D-AE99-D3EF3465C094}"/>
              </a:ext>
            </a:extLst>
          </p:cNvPr>
          <p:cNvPicPr>
            <a:picLocks noChangeAspect="1"/>
          </p:cNvPicPr>
          <p:nvPr/>
        </p:nvPicPr>
        <p:blipFill>
          <a:blip r:embed="rId2"/>
          <a:stretch>
            <a:fillRect/>
          </a:stretch>
        </p:blipFill>
        <p:spPr>
          <a:xfrm>
            <a:off x="0" y="0"/>
            <a:ext cx="6096000" cy="6096000"/>
          </a:xfrm>
          <a:prstGeom prst="rect">
            <a:avLst/>
          </a:prstGeom>
        </p:spPr>
      </p:pic>
      <p:pic>
        <p:nvPicPr>
          <p:cNvPr id="7" name="Picture 6">
            <a:extLst>
              <a:ext uri="{FF2B5EF4-FFF2-40B4-BE49-F238E27FC236}">
                <a16:creationId xmlns:a16="http://schemas.microsoft.com/office/drawing/2014/main" id="{B91ECA70-88B9-8D6C-B5BE-9EBDC67B147F}"/>
              </a:ext>
            </a:extLst>
          </p:cNvPr>
          <p:cNvPicPr>
            <a:picLocks noChangeAspect="1"/>
          </p:cNvPicPr>
          <p:nvPr/>
        </p:nvPicPr>
        <p:blipFill>
          <a:blip r:embed="rId3"/>
          <a:stretch>
            <a:fillRect/>
          </a:stretch>
        </p:blipFill>
        <p:spPr>
          <a:xfrm>
            <a:off x="6096000" y="0"/>
            <a:ext cx="6096000" cy="6096000"/>
          </a:xfrm>
          <a:prstGeom prst="rect">
            <a:avLst/>
          </a:prstGeom>
        </p:spPr>
      </p:pic>
      <p:pic>
        <p:nvPicPr>
          <p:cNvPr id="8" name="Picture 7">
            <a:extLst>
              <a:ext uri="{FF2B5EF4-FFF2-40B4-BE49-F238E27FC236}">
                <a16:creationId xmlns:a16="http://schemas.microsoft.com/office/drawing/2014/main" id="{08610623-52D4-8612-16FF-0FD59E8FACE7}"/>
              </a:ext>
            </a:extLst>
          </p:cNvPr>
          <p:cNvPicPr>
            <a:picLocks noChangeAspect="1"/>
          </p:cNvPicPr>
          <p:nvPr/>
        </p:nvPicPr>
        <p:blipFill>
          <a:blip r:embed="rId4"/>
          <a:stretch>
            <a:fillRect/>
          </a:stretch>
        </p:blipFill>
        <p:spPr>
          <a:xfrm>
            <a:off x="0" y="5410200"/>
            <a:ext cx="2679700" cy="1447800"/>
          </a:xfrm>
          <a:prstGeom prst="rect">
            <a:avLst/>
          </a:prstGeom>
        </p:spPr>
      </p:pic>
      <p:pic>
        <p:nvPicPr>
          <p:cNvPr id="9" name="Picture 8">
            <a:extLst>
              <a:ext uri="{FF2B5EF4-FFF2-40B4-BE49-F238E27FC236}">
                <a16:creationId xmlns:a16="http://schemas.microsoft.com/office/drawing/2014/main" id="{B94D4EB3-5A27-078C-D5E0-97E3348D8F99}"/>
              </a:ext>
            </a:extLst>
          </p:cNvPr>
          <p:cNvPicPr>
            <a:picLocks noChangeAspect="1"/>
          </p:cNvPicPr>
          <p:nvPr/>
        </p:nvPicPr>
        <p:blipFill>
          <a:blip r:embed="rId5"/>
          <a:stretch>
            <a:fillRect/>
          </a:stretch>
        </p:blipFill>
        <p:spPr>
          <a:xfrm>
            <a:off x="9855200" y="5585239"/>
            <a:ext cx="2336800" cy="1282700"/>
          </a:xfrm>
          <a:prstGeom prst="rect">
            <a:avLst/>
          </a:prstGeom>
        </p:spPr>
      </p:pic>
      <p:sp>
        <p:nvSpPr>
          <p:cNvPr id="10" name="TextBox 9">
            <a:extLst>
              <a:ext uri="{FF2B5EF4-FFF2-40B4-BE49-F238E27FC236}">
                <a16:creationId xmlns:a16="http://schemas.microsoft.com/office/drawing/2014/main" id="{0320B47C-D77B-78B7-97E2-533BF1EE169A}"/>
              </a:ext>
            </a:extLst>
          </p:cNvPr>
          <p:cNvSpPr txBox="1"/>
          <p:nvPr/>
        </p:nvSpPr>
        <p:spPr>
          <a:xfrm>
            <a:off x="528992" y="69142"/>
            <a:ext cx="1961321" cy="369332"/>
          </a:xfrm>
          <a:prstGeom prst="rect">
            <a:avLst/>
          </a:prstGeom>
          <a:noFill/>
        </p:spPr>
        <p:txBody>
          <a:bodyPr wrap="square" rtlCol="0">
            <a:spAutoFit/>
          </a:bodyPr>
          <a:lstStyle/>
          <a:p>
            <a:r>
              <a:rPr lang="en-US" dirty="0"/>
              <a:t>Bray-Curtis</a:t>
            </a:r>
          </a:p>
        </p:txBody>
      </p:sp>
      <p:sp>
        <p:nvSpPr>
          <p:cNvPr id="11" name="TextBox 10">
            <a:extLst>
              <a:ext uri="{FF2B5EF4-FFF2-40B4-BE49-F238E27FC236}">
                <a16:creationId xmlns:a16="http://schemas.microsoft.com/office/drawing/2014/main" id="{9C4CF74F-A89D-09A0-882E-5B3D0B211883}"/>
              </a:ext>
            </a:extLst>
          </p:cNvPr>
          <p:cNvSpPr txBox="1"/>
          <p:nvPr/>
        </p:nvSpPr>
        <p:spPr>
          <a:xfrm>
            <a:off x="7381461" y="69142"/>
            <a:ext cx="1762539" cy="369332"/>
          </a:xfrm>
          <a:prstGeom prst="rect">
            <a:avLst/>
          </a:prstGeom>
          <a:noFill/>
        </p:spPr>
        <p:txBody>
          <a:bodyPr wrap="square" rtlCol="0">
            <a:spAutoFit/>
          </a:bodyPr>
          <a:lstStyle/>
          <a:p>
            <a:r>
              <a:rPr lang="en-US" dirty="0"/>
              <a:t>Canberra</a:t>
            </a:r>
          </a:p>
        </p:txBody>
      </p:sp>
    </p:spTree>
    <p:extLst>
      <p:ext uri="{BB962C8B-B14F-4D97-AF65-F5344CB8AC3E}">
        <p14:creationId xmlns:p14="http://schemas.microsoft.com/office/powerpoint/2010/main" val="2217391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E83F39-3D35-1BFA-BE10-519143DB7409}"/>
              </a:ext>
            </a:extLst>
          </p:cNvPr>
          <p:cNvPicPr>
            <a:picLocks noChangeAspect="1"/>
          </p:cNvPicPr>
          <p:nvPr/>
        </p:nvPicPr>
        <p:blipFill>
          <a:blip r:embed="rId3"/>
          <a:stretch>
            <a:fillRect/>
          </a:stretch>
        </p:blipFill>
        <p:spPr>
          <a:xfrm>
            <a:off x="0" y="0"/>
            <a:ext cx="6096000" cy="6096000"/>
          </a:xfrm>
          <a:prstGeom prst="rect">
            <a:avLst/>
          </a:prstGeom>
        </p:spPr>
      </p:pic>
      <p:pic>
        <p:nvPicPr>
          <p:cNvPr id="5" name="Picture 4">
            <a:extLst>
              <a:ext uri="{FF2B5EF4-FFF2-40B4-BE49-F238E27FC236}">
                <a16:creationId xmlns:a16="http://schemas.microsoft.com/office/drawing/2014/main" id="{B9DE4DAF-1FBE-D491-8608-B115E86E7DF1}"/>
              </a:ext>
            </a:extLst>
          </p:cNvPr>
          <p:cNvPicPr>
            <a:picLocks noChangeAspect="1"/>
          </p:cNvPicPr>
          <p:nvPr/>
        </p:nvPicPr>
        <p:blipFill>
          <a:blip r:embed="rId4"/>
          <a:stretch>
            <a:fillRect/>
          </a:stretch>
        </p:blipFill>
        <p:spPr>
          <a:xfrm>
            <a:off x="5923722" y="0"/>
            <a:ext cx="6096000" cy="6096000"/>
          </a:xfrm>
          <a:prstGeom prst="rect">
            <a:avLst/>
          </a:prstGeom>
        </p:spPr>
      </p:pic>
      <p:sp>
        <p:nvSpPr>
          <p:cNvPr id="6" name="TextBox 5">
            <a:extLst>
              <a:ext uri="{FF2B5EF4-FFF2-40B4-BE49-F238E27FC236}">
                <a16:creationId xmlns:a16="http://schemas.microsoft.com/office/drawing/2014/main" id="{8E53241B-CD7C-B82C-A448-8168A1E00673}"/>
              </a:ext>
            </a:extLst>
          </p:cNvPr>
          <p:cNvSpPr txBox="1"/>
          <p:nvPr/>
        </p:nvSpPr>
        <p:spPr>
          <a:xfrm>
            <a:off x="748749" y="5566778"/>
            <a:ext cx="1961321" cy="369332"/>
          </a:xfrm>
          <a:prstGeom prst="rect">
            <a:avLst/>
          </a:prstGeom>
          <a:noFill/>
        </p:spPr>
        <p:txBody>
          <a:bodyPr wrap="square" rtlCol="0">
            <a:spAutoFit/>
          </a:bodyPr>
          <a:lstStyle/>
          <a:p>
            <a:r>
              <a:rPr lang="en-US" dirty="0"/>
              <a:t>Bray-Curtis</a:t>
            </a:r>
          </a:p>
        </p:txBody>
      </p:sp>
      <p:sp>
        <p:nvSpPr>
          <p:cNvPr id="7" name="TextBox 6">
            <a:extLst>
              <a:ext uri="{FF2B5EF4-FFF2-40B4-BE49-F238E27FC236}">
                <a16:creationId xmlns:a16="http://schemas.microsoft.com/office/drawing/2014/main" id="{38828DB9-100D-0CB4-E938-75271E948F12}"/>
              </a:ext>
            </a:extLst>
          </p:cNvPr>
          <p:cNvSpPr txBox="1"/>
          <p:nvPr/>
        </p:nvSpPr>
        <p:spPr>
          <a:xfrm>
            <a:off x="6057339" y="5566778"/>
            <a:ext cx="1762539" cy="369332"/>
          </a:xfrm>
          <a:prstGeom prst="rect">
            <a:avLst/>
          </a:prstGeom>
          <a:noFill/>
        </p:spPr>
        <p:txBody>
          <a:bodyPr wrap="square" rtlCol="0">
            <a:spAutoFit/>
          </a:bodyPr>
          <a:lstStyle/>
          <a:p>
            <a:r>
              <a:rPr lang="en-US" dirty="0"/>
              <a:t>Canberra</a:t>
            </a:r>
          </a:p>
        </p:txBody>
      </p:sp>
    </p:spTree>
    <p:extLst>
      <p:ext uri="{BB962C8B-B14F-4D97-AF65-F5344CB8AC3E}">
        <p14:creationId xmlns:p14="http://schemas.microsoft.com/office/powerpoint/2010/main" val="313515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49F12-A682-E687-207A-CA7BF9237BC9}"/>
              </a:ext>
            </a:extLst>
          </p:cNvPr>
          <p:cNvPicPr>
            <a:picLocks noChangeAspect="1"/>
          </p:cNvPicPr>
          <p:nvPr/>
        </p:nvPicPr>
        <p:blipFill>
          <a:blip r:embed="rId2"/>
          <a:stretch>
            <a:fillRect/>
          </a:stretch>
        </p:blipFill>
        <p:spPr>
          <a:xfrm>
            <a:off x="1591825" y="0"/>
            <a:ext cx="2170943" cy="6858000"/>
          </a:xfrm>
          <a:prstGeom prst="rect">
            <a:avLst/>
          </a:prstGeom>
        </p:spPr>
      </p:pic>
      <p:pic>
        <p:nvPicPr>
          <p:cNvPr id="3" name="Picture 2">
            <a:extLst>
              <a:ext uri="{FF2B5EF4-FFF2-40B4-BE49-F238E27FC236}">
                <a16:creationId xmlns:a16="http://schemas.microsoft.com/office/drawing/2014/main" id="{E8D3E2BD-DEA7-6ACC-B085-682CF6FF757C}"/>
              </a:ext>
            </a:extLst>
          </p:cNvPr>
          <p:cNvPicPr>
            <a:picLocks noChangeAspect="1"/>
          </p:cNvPicPr>
          <p:nvPr/>
        </p:nvPicPr>
        <p:blipFill>
          <a:blip r:embed="rId3"/>
          <a:stretch>
            <a:fillRect/>
          </a:stretch>
        </p:blipFill>
        <p:spPr>
          <a:xfrm>
            <a:off x="6709296" y="0"/>
            <a:ext cx="2112956" cy="6858000"/>
          </a:xfrm>
          <a:prstGeom prst="rect">
            <a:avLst/>
          </a:prstGeom>
        </p:spPr>
      </p:pic>
      <p:sp>
        <p:nvSpPr>
          <p:cNvPr id="4" name="TextBox 3">
            <a:extLst>
              <a:ext uri="{FF2B5EF4-FFF2-40B4-BE49-F238E27FC236}">
                <a16:creationId xmlns:a16="http://schemas.microsoft.com/office/drawing/2014/main" id="{79C1FA02-8EA3-B490-51F9-116DCB9C9181}"/>
              </a:ext>
            </a:extLst>
          </p:cNvPr>
          <p:cNvSpPr txBox="1"/>
          <p:nvPr/>
        </p:nvSpPr>
        <p:spPr>
          <a:xfrm>
            <a:off x="390403" y="191589"/>
            <a:ext cx="1961321" cy="369332"/>
          </a:xfrm>
          <a:prstGeom prst="rect">
            <a:avLst/>
          </a:prstGeom>
          <a:noFill/>
        </p:spPr>
        <p:txBody>
          <a:bodyPr wrap="square" rtlCol="0">
            <a:spAutoFit/>
          </a:bodyPr>
          <a:lstStyle/>
          <a:p>
            <a:r>
              <a:rPr lang="en-US" dirty="0"/>
              <a:t>Bray-Curtis</a:t>
            </a:r>
          </a:p>
        </p:txBody>
      </p:sp>
      <p:sp>
        <p:nvSpPr>
          <p:cNvPr id="5" name="TextBox 4">
            <a:extLst>
              <a:ext uri="{FF2B5EF4-FFF2-40B4-BE49-F238E27FC236}">
                <a16:creationId xmlns:a16="http://schemas.microsoft.com/office/drawing/2014/main" id="{F88E8ED5-B557-DB27-BE8C-29FA9F6807DF}"/>
              </a:ext>
            </a:extLst>
          </p:cNvPr>
          <p:cNvSpPr txBox="1"/>
          <p:nvPr/>
        </p:nvSpPr>
        <p:spPr>
          <a:xfrm>
            <a:off x="5698993" y="191589"/>
            <a:ext cx="1762539" cy="369332"/>
          </a:xfrm>
          <a:prstGeom prst="rect">
            <a:avLst/>
          </a:prstGeom>
          <a:noFill/>
        </p:spPr>
        <p:txBody>
          <a:bodyPr wrap="square" rtlCol="0">
            <a:spAutoFit/>
          </a:bodyPr>
          <a:lstStyle/>
          <a:p>
            <a:r>
              <a:rPr lang="en-US" dirty="0"/>
              <a:t>Canberra</a:t>
            </a:r>
          </a:p>
        </p:txBody>
      </p:sp>
    </p:spTree>
    <p:extLst>
      <p:ext uri="{BB962C8B-B14F-4D97-AF65-F5344CB8AC3E}">
        <p14:creationId xmlns:p14="http://schemas.microsoft.com/office/powerpoint/2010/main" val="3534886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D8C269-E6A6-2A5C-902C-5CB6E43769D2}"/>
              </a:ext>
            </a:extLst>
          </p:cNvPr>
          <p:cNvPicPr>
            <a:picLocks noChangeAspect="1"/>
          </p:cNvPicPr>
          <p:nvPr/>
        </p:nvPicPr>
        <p:blipFill>
          <a:blip r:embed="rId3"/>
          <a:stretch>
            <a:fillRect/>
          </a:stretch>
        </p:blipFill>
        <p:spPr>
          <a:xfrm>
            <a:off x="3428314" y="1522629"/>
            <a:ext cx="5335371" cy="5335371"/>
          </a:xfrm>
          <a:prstGeom prst="rect">
            <a:avLst/>
          </a:prstGeom>
        </p:spPr>
      </p:pic>
      <p:sp>
        <p:nvSpPr>
          <p:cNvPr id="5" name="Title 4">
            <a:extLst>
              <a:ext uri="{FF2B5EF4-FFF2-40B4-BE49-F238E27FC236}">
                <a16:creationId xmlns:a16="http://schemas.microsoft.com/office/drawing/2014/main" id="{24ECB62D-D80C-9548-F0A6-A3D0B6F1BE3D}"/>
              </a:ext>
            </a:extLst>
          </p:cNvPr>
          <p:cNvSpPr>
            <a:spLocks noGrp="1"/>
          </p:cNvSpPr>
          <p:nvPr>
            <p:ph type="title"/>
          </p:nvPr>
        </p:nvSpPr>
        <p:spPr/>
        <p:txBody>
          <a:bodyPr/>
          <a:lstStyle/>
          <a:p>
            <a:r>
              <a:rPr lang="en-US" dirty="0"/>
              <a:t>Physiology did not differ significantly between time points within diets</a:t>
            </a:r>
          </a:p>
        </p:txBody>
      </p:sp>
    </p:spTree>
    <p:extLst>
      <p:ext uri="{BB962C8B-B14F-4D97-AF65-F5344CB8AC3E}">
        <p14:creationId xmlns:p14="http://schemas.microsoft.com/office/powerpoint/2010/main" val="4093671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7EE1-8E01-6546-BBB0-D3A767D6EE41}"/>
              </a:ext>
            </a:extLst>
          </p:cNvPr>
          <p:cNvSpPr>
            <a:spLocks noGrp="1"/>
          </p:cNvSpPr>
          <p:nvPr>
            <p:ph type="title"/>
          </p:nvPr>
        </p:nvSpPr>
        <p:spPr>
          <a:xfrm>
            <a:off x="0" y="0"/>
            <a:ext cx="12192000" cy="1325563"/>
          </a:xfrm>
        </p:spPr>
        <p:txBody>
          <a:bodyPr>
            <a:normAutofit/>
          </a:bodyPr>
          <a:lstStyle/>
          <a:p>
            <a:pPr algn="ctr"/>
            <a:r>
              <a:rPr lang="en-US" dirty="0"/>
              <a:t>No standard reference diet currently exists </a:t>
            </a:r>
            <a:br>
              <a:rPr lang="en-US" dirty="0"/>
            </a:br>
            <a:r>
              <a:rPr lang="en-US" dirty="0"/>
              <a:t>for zebrafish studies</a:t>
            </a:r>
          </a:p>
        </p:txBody>
      </p:sp>
      <p:sp>
        <p:nvSpPr>
          <p:cNvPr id="3" name="Content Placeholder 2">
            <a:extLst>
              <a:ext uri="{FF2B5EF4-FFF2-40B4-BE49-F238E27FC236}">
                <a16:creationId xmlns:a16="http://schemas.microsoft.com/office/drawing/2014/main" id="{D03B5CDA-CE6A-4B4F-8356-BCAF94FB3852}"/>
              </a:ext>
            </a:extLst>
          </p:cNvPr>
          <p:cNvSpPr>
            <a:spLocks noGrp="1"/>
          </p:cNvSpPr>
          <p:nvPr>
            <p:ph idx="1"/>
          </p:nvPr>
        </p:nvSpPr>
        <p:spPr>
          <a:xfrm>
            <a:off x="838200" y="1825625"/>
            <a:ext cx="5452872" cy="4351338"/>
          </a:xfrm>
        </p:spPr>
        <p:txBody>
          <a:bodyPr>
            <a:normAutofit/>
          </a:bodyPr>
          <a:lstStyle/>
          <a:p>
            <a:pPr marL="0" indent="0">
              <a:buNone/>
            </a:pPr>
            <a:r>
              <a:rPr lang="en-US" dirty="0"/>
              <a:t>Zebrafish studies do not have a standard reference diet</a:t>
            </a:r>
          </a:p>
          <a:p>
            <a:endParaRPr lang="en-US" dirty="0"/>
          </a:p>
          <a:p>
            <a:pPr marL="0" indent="0">
              <a:buNone/>
            </a:pPr>
            <a:r>
              <a:rPr lang="en-US" dirty="0"/>
              <a:t>Zebrafish diets contain varying macro- and micro-nutrient profiles</a:t>
            </a:r>
          </a:p>
          <a:p>
            <a:pPr marL="0" indent="0">
              <a:buNone/>
            </a:pPr>
            <a:endParaRPr lang="en-US" dirty="0"/>
          </a:p>
          <a:p>
            <a:pPr marL="0" indent="0">
              <a:buNone/>
            </a:pPr>
            <a:r>
              <a:rPr lang="en-US" dirty="0"/>
              <a:t>Mice have had a standard diet for nearly 40 years</a:t>
            </a:r>
          </a:p>
          <a:p>
            <a:pPr marL="0" indent="0">
              <a:buNone/>
            </a:pPr>
            <a:endParaRPr lang="en-US" dirty="0"/>
          </a:p>
          <a:p>
            <a:pPr marL="0" indent="0">
              <a:buNone/>
            </a:pPr>
            <a:endParaRPr lang="en-US" dirty="0"/>
          </a:p>
          <a:p>
            <a:endParaRPr lang="en-US" dirty="0"/>
          </a:p>
          <a:p>
            <a:endParaRPr lang="en-US" dirty="0"/>
          </a:p>
        </p:txBody>
      </p:sp>
      <p:sp>
        <p:nvSpPr>
          <p:cNvPr id="7" name="Slide Number Placeholder 2">
            <a:extLst>
              <a:ext uri="{FF2B5EF4-FFF2-40B4-BE49-F238E27FC236}">
                <a16:creationId xmlns:a16="http://schemas.microsoft.com/office/drawing/2014/main" id="{DA7D35EC-1C4B-7747-B08A-72F48B31DDB7}"/>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4</a:t>
            </a:fld>
            <a:endParaRPr lang="en-US" dirty="0"/>
          </a:p>
        </p:txBody>
      </p:sp>
      <p:grpSp>
        <p:nvGrpSpPr>
          <p:cNvPr id="4" name="Group 3">
            <a:extLst>
              <a:ext uri="{FF2B5EF4-FFF2-40B4-BE49-F238E27FC236}">
                <a16:creationId xmlns:a16="http://schemas.microsoft.com/office/drawing/2014/main" id="{01A0C217-FDC5-A34A-B3AB-92511C72DA8D}"/>
              </a:ext>
            </a:extLst>
          </p:cNvPr>
          <p:cNvGrpSpPr/>
          <p:nvPr/>
        </p:nvGrpSpPr>
        <p:grpSpPr>
          <a:xfrm>
            <a:off x="6695058" y="1692335"/>
            <a:ext cx="5349331" cy="5052838"/>
            <a:chOff x="6695058" y="1692335"/>
            <a:chExt cx="5349331" cy="5052838"/>
          </a:xfrm>
        </p:grpSpPr>
        <p:pic>
          <p:nvPicPr>
            <p:cNvPr id="5" name="Picture 2" descr="Skretting's GEMMA Micro Zebrafish Diet - Zebcare">
              <a:extLst>
                <a:ext uri="{FF2B5EF4-FFF2-40B4-BE49-F238E27FC236}">
                  <a16:creationId xmlns:a16="http://schemas.microsoft.com/office/drawing/2014/main" id="{F905E4EB-EFCB-CC43-BFAE-E3C545322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1410" y="1692335"/>
              <a:ext cx="3056627" cy="22924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98C9378E-C70B-AD46-8C30-507237F3A4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5058" y="3500983"/>
              <a:ext cx="2047216" cy="20472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BB4AEEBA-3E50-CA46-A119-5EBAF70246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1842" y="4878273"/>
              <a:ext cx="2794000" cy="18669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quot;Paramecium aurelia&quot;">
              <a:extLst>
                <a:ext uri="{FF2B5EF4-FFF2-40B4-BE49-F238E27FC236}">
                  <a16:creationId xmlns:a16="http://schemas.microsoft.com/office/drawing/2014/main" id="{E996EA2B-35D9-B14C-A47C-1B37D4E3D5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7173" y="3500983"/>
              <a:ext cx="2047216" cy="200999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8726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4E52F1-5FB9-6591-2402-1A5B73845915}"/>
              </a:ext>
            </a:extLst>
          </p:cNvPr>
          <p:cNvPicPr>
            <a:picLocks noChangeAspect="1"/>
          </p:cNvPicPr>
          <p:nvPr/>
        </p:nvPicPr>
        <p:blipFill>
          <a:blip r:embed="rId2"/>
          <a:stretch>
            <a:fillRect/>
          </a:stretch>
        </p:blipFill>
        <p:spPr>
          <a:xfrm>
            <a:off x="781050" y="2127250"/>
            <a:ext cx="10629900" cy="2603500"/>
          </a:xfrm>
          <a:prstGeom prst="rect">
            <a:avLst/>
          </a:prstGeom>
        </p:spPr>
      </p:pic>
    </p:spTree>
    <p:extLst>
      <p:ext uri="{BB962C8B-B14F-4D97-AF65-F5344CB8AC3E}">
        <p14:creationId xmlns:p14="http://schemas.microsoft.com/office/powerpoint/2010/main" val="4055326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2C6D-3735-96B9-F20E-F69C82AB8FF8}"/>
              </a:ext>
            </a:extLst>
          </p:cNvPr>
          <p:cNvSpPr>
            <a:spLocks noGrp="1"/>
          </p:cNvSpPr>
          <p:nvPr>
            <p:ph type="title"/>
          </p:nvPr>
        </p:nvSpPr>
        <p:spPr/>
        <p:txBody>
          <a:bodyPr/>
          <a:lstStyle/>
          <a:p>
            <a:r>
              <a:rPr lang="en-US" dirty="0"/>
              <a:t>Higher gut microbial diversity is linked to lower body condition score</a:t>
            </a:r>
          </a:p>
        </p:txBody>
      </p:sp>
      <p:pic>
        <p:nvPicPr>
          <p:cNvPr id="7" name="Picture 6">
            <a:extLst>
              <a:ext uri="{FF2B5EF4-FFF2-40B4-BE49-F238E27FC236}">
                <a16:creationId xmlns:a16="http://schemas.microsoft.com/office/drawing/2014/main" id="{3D9A5439-2117-A8FA-4383-258611E188F5}"/>
              </a:ext>
            </a:extLst>
          </p:cNvPr>
          <p:cNvPicPr>
            <a:picLocks noChangeAspect="1"/>
          </p:cNvPicPr>
          <p:nvPr/>
        </p:nvPicPr>
        <p:blipFill>
          <a:blip r:embed="rId3"/>
          <a:stretch>
            <a:fillRect/>
          </a:stretch>
        </p:blipFill>
        <p:spPr>
          <a:xfrm>
            <a:off x="3356918" y="1379837"/>
            <a:ext cx="5478163" cy="5478163"/>
          </a:xfrm>
          <a:prstGeom prst="rect">
            <a:avLst/>
          </a:prstGeom>
        </p:spPr>
      </p:pic>
      <p:sp>
        <p:nvSpPr>
          <p:cNvPr id="8" name="TextBox 7">
            <a:extLst>
              <a:ext uri="{FF2B5EF4-FFF2-40B4-BE49-F238E27FC236}">
                <a16:creationId xmlns:a16="http://schemas.microsoft.com/office/drawing/2014/main" id="{B48E1338-EF4B-81BA-6A34-DBD47B580D3A}"/>
              </a:ext>
            </a:extLst>
          </p:cNvPr>
          <p:cNvSpPr txBox="1"/>
          <p:nvPr/>
        </p:nvSpPr>
        <p:spPr>
          <a:xfrm>
            <a:off x="8835081" y="5949969"/>
            <a:ext cx="1547744" cy="369332"/>
          </a:xfrm>
          <a:prstGeom prst="rect">
            <a:avLst/>
          </a:prstGeom>
          <a:noFill/>
        </p:spPr>
        <p:txBody>
          <a:bodyPr wrap="square" rtlCol="0">
            <a:spAutoFit/>
          </a:bodyPr>
          <a:lstStyle/>
          <a:p>
            <a:r>
              <a:rPr lang="en-US" dirty="0"/>
              <a:t>Shannon</a:t>
            </a:r>
          </a:p>
        </p:txBody>
      </p:sp>
    </p:spTree>
    <p:extLst>
      <p:ext uri="{BB962C8B-B14F-4D97-AF65-F5344CB8AC3E}">
        <p14:creationId xmlns:p14="http://schemas.microsoft.com/office/powerpoint/2010/main" val="37938645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E039A1-C22C-56C7-1798-6A3785BE352B}"/>
              </a:ext>
            </a:extLst>
          </p:cNvPr>
          <p:cNvPicPr>
            <a:picLocks noChangeAspect="1"/>
          </p:cNvPicPr>
          <p:nvPr/>
        </p:nvPicPr>
        <p:blipFill>
          <a:blip r:embed="rId3"/>
          <a:stretch>
            <a:fillRect/>
          </a:stretch>
        </p:blipFill>
        <p:spPr>
          <a:xfrm>
            <a:off x="1955800" y="2159000"/>
            <a:ext cx="8280400" cy="2540000"/>
          </a:xfrm>
          <a:prstGeom prst="rect">
            <a:avLst/>
          </a:prstGeom>
        </p:spPr>
      </p:pic>
    </p:spTree>
    <p:extLst>
      <p:ext uri="{BB962C8B-B14F-4D97-AF65-F5344CB8AC3E}">
        <p14:creationId xmlns:p14="http://schemas.microsoft.com/office/powerpoint/2010/main" val="1182162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68D951-362E-51B7-AAAD-21ABDC64F434}"/>
              </a:ext>
            </a:extLst>
          </p:cNvPr>
          <p:cNvPicPr>
            <a:picLocks noChangeAspect="1"/>
          </p:cNvPicPr>
          <p:nvPr/>
        </p:nvPicPr>
        <p:blipFill>
          <a:blip r:embed="rId3"/>
          <a:stretch>
            <a:fillRect/>
          </a:stretch>
        </p:blipFill>
        <p:spPr>
          <a:xfrm>
            <a:off x="0" y="1513115"/>
            <a:ext cx="6096000" cy="3684836"/>
          </a:xfrm>
          <a:prstGeom prst="rect">
            <a:avLst/>
          </a:prstGeom>
        </p:spPr>
      </p:pic>
      <p:pic>
        <p:nvPicPr>
          <p:cNvPr id="5" name="Picture 4">
            <a:extLst>
              <a:ext uri="{FF2B5EF4-FFF2-40B4-BE49-F238E27FC236}">
                <a16:creationId xmlns:a16="http://schemas.microsoft.com/office/drawing/2014/main" id="{E8733EB4-3311-61E9-035A-2E9110379276}"/>
              </a:ext>
            </a:extLst>
          </p:cNvPr>
          <p:cNvPicPr>
            <a:picLocks noChangeAspect="1"/>
          </p:cNvPicPr>
          <p:nvPr/>
        </p:nvPicPr>
        <p:blipFill>
          <a:blip r:embed="rId4"/>
          <a:stretch>
            <a:fillRect/>
          </a:stretch>
        </p:blipFill>
        <p:spPr>
          <a:xfrm>
            <a:off x="6206085" y="1513115"/>
            <a:ext cx="5985915" cy="3684836"/>
          </a:xfrm>
          <a:prstGeom prst="rect">
            <a:avLst/>
          </a:prstGeom>
        </p:spPr>
      </p:pic>
    </p:spTree>
    <p:extLst>
      <p:ext uri="{BB962C8B-B14F-4D97-AF65-F5344CB8AC3E}">
        <p14:creationId xmlns:p14="http://schemas.microsoft.com/office/powerpoint/2010/main" val="957481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024CFC-226E-29D2-A1E7-F9AB6A4C7A39}"/>
              </a:ext>
            </a:extLst>
          </p:cNvPr>
          <p:cNvSpPr>
            <a:spLocks noGrp="1"/>
          </p:cNvSpPr>
          <p:nvPr>
            <p:ph type="title"/>
          </p:nvPr>
        </p:nvSpPr>
        <p:spPr/>
        <p:txBody>
          <a:bodyPr/>
          <a:lstStyle/>
          <a:p>
            <a:r>
              <a:rPr lang="en-US" dirty="0"/>
              <a:t>Differential abundance of genera at 6 months</a:t>
            </a:r>
          </a:p>
        </p:txBody>
      </p:sp>
      <p:pic>
        <p:nvPicPr>
          <p:cNvPr id="6" name="Picture 5">
            <a:extLst>
              <a:ext uri="{FF2B5EF4-FFF2-40B4-BE49-F238E27FC236}">
                <a16:creationId xmlns:a16="http://schemas.microsoft.com/office/drawing/2014/main" id="{EEBB1904-23DC-AFB5-FDA8-D03992583F73}"/>
              </a:ext>
            </a:extLst>
          </p:cNvPr>
          <p:cNvPicPr>
            <a:picLocks noChangeAspect="1"/>
          </p:cNvPicPr>
          <p:nvPr/>
        </p:nvPicPr>
        <p:blipFill>
          <a:blip r:embed="rId3"/>
          <a:stretch>
            <a:fillRect/>
          </a:stretch>
        </p:blipFill>
        <p:spPr>
          <a:xfrm>
            <a:off x="1796142" y="1371600"/>
            <a:ext cx="8890000" cy="5486400"/>
          </a:xfrm>
          <a:prstGeom prst="rect">
            <a:avLst/>
          </a:prstGeom>
        </p:spPr>
      </p:pic>
    </p:spTree>
    <p:extLst>
      <p:ext uri="{BB962C8B-B14F-4D97-AF65-F5344CB8AC3E}">
        <p14:creationId xmlns:p14="http://schemas.microsoft.com/office/powerpoint/2010/main" val="1563130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71AAD3-7847-DB9B-0FB6-FCE5CC69F2F2}"/>
              </a:ext>
            </a:extLst>
          </p:cNvPr>
          <p:cNvSpPr>
            <a:spLocks noGrp="1"/>
          </p:cNvSpPr>
          <p:nvPr>
            <p:ph type="title"/>
          </p:nvPr>
        </p:nvSpPr>
        <p:spPr/>
        <p:txBody>
          <a:bodyPr/>
          <a:lstStyle/>
          <a:p>
            <a:r>
              <a:rPr lang="en-US" dirty="0"/>
              <a:t>Differentially abundant genera at 6 months</a:t>
            </a:r>
          </a:p>
        </p:txBody>
      </p:sp>
      <p:pic>
        <p:nvPicPr>
          <p:cNvPr id="5" name="Picture 4">
            <a:extLst>
              <a:ext uri="{FF2B5EF4-FFF2-40B4-BE49-F238E27FC236}">
                <a16:creationId xmlns:a16="http://schemas.microsoft.com/office/drawing/2014/main" id="{2E8FDD2B-1382-008E-EDDF-EE457EAB679D}"/>
              </a:ext>
            </a:extLst>
          </p:cNvPr>
          <p:cNvPicPr>
            <a:picLocks noChangeAspect="1"/>
          </p:cNvPicPr>
          <p:nvPr/>
        </p:nvPicPr>
        <p:blipFill>
          <a:blip r:embed="rId2"/>
          <a:stretch>
            <a:fillRect/>
          </a:stretch>
        </p:blipFill>
        <p:spPr>
          <a:xfrm>
            <a:off x="413625" y="1580830"/>
            <a:ext cx="3939292" cy="2431105"/>
          </a:xfrm>
          <a:prstGeom prst="rect">
            <a:avLst/>
          </a:prstGeom>
        </p:spPr>
      </p:pic>
      <p:pic>
        <p:nvPicPr>
          <p:cNvPr id="6" name="Picture 5">
            <a:extLst>
              <a:ext uri="{FF2B5EF4-FFF2-40B4-BE49-F238E27FC236}">
                <a16:creationId xmlns:a16="http://schemas.microsoft.com/office/drawing/2014/main" id="{5104E35F-4BE4-D7BB-E301-6A5A72BDE9ED}"/>
              </a:ext>
            </a:extLst>
          </p:cNvPr>
          <p:cNvPicPr>
            <a:picLocks noChangeAspect="1"/>
          </p:cNvPicPr>
          <p:nvPr/>
        </p:nvPicPr>
        <p:blipFill>
          <a:blip r:embed="rId3"/>
          <a:stretch>
            <a:fillRect/>
          </a:stretch>
        </p:blipFill>
        <p:spPr>
          <a:xfrm>
            <a:off x="4126355" y="1561436"/>
            <a:ext cx="3939292" cy="2431105"/>
          </a:xfrm>
          <a:prstGeom prst="rect">
            <a:avLst/>
          </a:prstGeom>
        </p:spPr>
      </p:pic>
      <p:pic>
        <p:nvPicPr>
          <p:cNvPr id="7" name="Picture 6">
            <a:extLst>
              <a:ext uri="{FF2B5EF4-FFF2-40B4-BE49-F238E27FC236}">
                <a16:creationId xmlns:a16="http://schemas.microsoft.com/office/drawing/2014/main" id="{47B0200D-ACC1-8CB3-1498-B25A1AB78FAF}"/>
              </a:ext>
            </a:extLst>
          </p:cNvPr>
          <p:cNvPicPr>
            <a:picLocks noChangeAspect="1"/>
          </p:cNvPicPr>
          <p:nvPr/>
        </p:nvPicPr>
        <p:blipFill>
          <a:blip r:embed="rId4"/>
          <a:stretch>
            <a:fillRect/>
          </a:stretch>
        </p:blipFill>
        <p:spPr>
          <a:xfrm>
            <a:off x="7839085" y="1561436"/>
            <a:ext cx="3939292" cy="2431105"/>
          </a:xfrm>
          <a:prstGeom prst="rect">
            <a:avLst/>
          </a:prstGeom>
        </p:spPr>
      </p:pic>
      <p:sp>
        <p:nvSpPr>
          <p:cNvPr id="8" name="TextBox 7">
            <a:extLst>
              <a:ext uri="{FF2B5EF4-FFF2-40B4-BE49-F238E27FC236}">
                <a16:creationId xmlns:a16="http://schemas.microsoft.com/office/drawing/2014/main" id="{73CCDBB0-6275-B9BF-96F7-A85F6B0FA0CC}"/>
              </a:ext>
            </a:extLst>
          </p:cNvPr>
          <p:cNvSpPr txBox="1"/>
          <p:nvPr/>
        </p:nvSpPr>
        <p:spPr>
          <a:xfrm>
            <a:off x="914400" y="4426857"/>
            <a:ext cx="2162629" cy="369332"/>
          </a:xfrm>
          <a:prstGeom prst="rect">
            <a:avLst/>
          </a:prstGeom>
          <a:noFill/>
        </p:spPr>
        <p:txBody>
          <a:bodyPr wrap="square" rtlCol="0">
            <a:spAutoFit/>
          </a:bodyPr>
          <a:lstStyle/>
          <a:p>
            <a:r>
              <a:rPr lang="en-US" dirty="0"/>
              <a:t>Gemma</a:t>
            </a:r>
          </a:p>
        </p:txBody>
      </p:sp>
      <p:sp>
        <p:nvSpPr>
          <p:cNvPr id="9" name="TextBox 8">
            <a:extLst>
              <a:ext uri="{FF2B5EF4-FFF2-40B4-BE49-F238E27FC236}">
                <a16:creationId xmlns:a16="http://schemas.microsoft.com/office/drawing/2014/main" id="{388A3F88-22B9-1B81-37A8-3C0A434A3FA5}"/>
              </a:ext>
            </a:extLst>
          </p:cNvPr>
          <p:cNvSpPr txBox="1"/>
          <p:nvPr/>
        </p:nvSpPr>
        <p:spPr>
          <a:xfrm>
            <a:off x="4898571" y="4242191"/>
            <a:ext cx="2162629" cy="369332"/>
          </a:xfrm>
          <a:prstGeom prst="rect">
            <a:avLst/>
          </a:prstGeom>
          <a:noFill/>
        </p:spPr>
        <p:txBody>
          <a:bodyPr wrap="square" rtlCol="0">
            <a:spAutoFit/>
          </a:bodyPr>
          <a:lstStyle/>
          <a:p>
            <a:r>
              <a:rPr lang="en-US" dirty="0"/>
              <a:t>Watts</a:t>
            </a:r>
          </a:p>
        </p:txBody>
      </p:sp>
      <p:sp>
        <p:nvSpPr>
          <p:cNvPr id="10" name="TextBox 9">
            <a:extLst>
              <a:ext uri="{FF2B5EF4-FFF2-40B4-BE49-F238E27FC236}">
                <a16:creationId xmlns:a16="http://schemas.microsoft.com/office/drawing/2014/main" id="{F3C8106F-A2B3-DEA3-35F8-F04F44D32D50}"/>
              </a:ext>
            </a:extLst>
          </p:cNvPr>
          <p:cNvSpPr txBox="1"/>
          <p:nvPr/>
        </p:nvSpPr>
        <p:spPr>
          <a:xfrm>
            <a:off x="8309428" y="4242191"/>
            <a:ext cx="2162629" cy="369332"/>
          </a:xfrm>
          <a:prstGeom prst="rect">
            <a:avLst/>
          </a:prstGeom>
          <a:noFill/>
        </p:spPr>
        <p:txBody>
          <a:bodyPr wrap="square" rtlCol="0">
            <a:spAutoFit/>
          </a:bodyPr>
          <a:lstStyle/>
          <a:p>
            <a:r>
              <a:rPr lang="en-US" dirty="0"/>
              <a:t>ZIRC</a:t>
            </a:r>
          </a:p>
        </p:txBody>
      </p:sp>
    </p:spTree>
    <p:extLst>
      <p:ext uri="{BB962C8B-B14F-4D97-AF65-F5344CB8AC3E}">
        <p14:creationId xmlns:p14="http://schemas.microsoft.com/office/powerpoint/2010/main" val="2764531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D851-557D-1D48-851E-16F0AE55C2A9}"/>
              </a:ext>
            </a:extLst>
          </p:cNvPr>
          <p:cNvSpPr>
            <a:spLocks noGrp="1"/>
          </p:cNvSpPr>
          <p:nvPr>
            <p:ph type="title"/>
          </p:nvPr>
        </p:nvSpPr>
        <p:spPr>
          <a:xfrm>
            <a:off x="0" y="0"/>
            <a:ext cx="12192000" cy="1325563"/>
          </a:xfrm>
        </p:spPr>
        <p:txBody>
          <a:bodyPr>
            <a:noAutofit/>
          </a:bodyPr>
          <a:lstStyle/>
          <a:p>
            <a:pPr algn="ctr"/>
            <a:r>
              <a:rPr lang="en-US" sz="3600" dirty="0"/>
              <a:t>Could these differences in the microbiome affect </a:t>
            </a:r>
            <a:br>
              <a:rPr lang="en-US" sz="3600" dirty="0"/>
            </a:br>
            <a:r>
              <a:rPr lang="en-US" sz="3600" dirty="0"/>
              <a:t>how fish respond to pathogen exposure?</a:t>
            </a:r>
          </a:p>
        </p:txBody>
      </p:sp>
      <p:sp>
        <p:nvSpPr>
          <p:cNvPr id="3" name="Slide Number Placeholder 2">
            <a:extLst>
              <a:ext uri="{FF2B5EF4-FFF2-40B4-BE49-F238E27FC236}">
                <a16:creationId xmlns:a16="http://schemas.microsoft.com/office/drawing/2014/main" id="{55FE3C4E-AC4E-1944-ADAE-8D56A4B81D53}"/>
              </a:ext>
            </a:extLst>
          </p:cNvPr>
          <p:cNvSpPr>
            <a:spLocks noGrp="1"/>
          </p:cNvSpPr>
          <p:nvPr>
            <p:ph type="sldNum" sz="quarter" idx="12"/>
          </p:nvPr>
        </p:nvSpPr>
        <p:spPr>
          <a:xfrm>
            <a:off x="9220200" y="6317061"/>
            <a:ext cx="2743200" cy="365125"/>
          </a:xfrm>
        </p:spPr>
        <p:txBody>
          <a:bodyPr/>
          <a:lstStyle/>
          <a:p>
            <a:fld id="{DE990E1F-9637-AB43-A342-48E6794A57A1}" type="slidenum">
              <a:rPr lang="en-US" dirty="0" smtClean="0"/>
              <a:t>46</a:t>
            </a:fld>
            <a:endParaRPr lang="en-US" dirty="0"/>
          </a:p>
        </p:txBody>
      </p:sp>
    </p:spTree>
    <p:extLst>
      <p:ext uri="{BB962C8B-B14F-4D97-AF65-F5344CB8AC3E}">
        <p14:creationId xmlns:p14="http://schemas.microsoft.com/office/powerpoint/2010/main" val="59061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0B622-9608-2A99-F965-2F7B57A0E628}"/>
              </a:ext>
            </a:extLst>
          </p:cNvPr>
          <p:cNvSpPr>
            <a:spLocks noGrp="1"/>
          </p:cNvSpPr>
          <p:nvPr>
            <p:ph type="title"/>
          </p:nvPr>
        </p:nvSpPr>
        <p:spPr/>
        <p:txBody>
          <a:bodyPr/>
          <a:lstStyle/>
          <a:p>
            <a:r>
              <a:rPr lang="en-US" dirty="0"/>
              <a:t>Mycobacterium exposure may be limiting microbiome diversification</a:t>
            </a:r>
          </a:p>
        </p:txBody>
      </p:sp>
      <p:pic>
        <p:nvPicPr>
          <p:cNvPr id="5" name="Picture 4">
            <a:extLst>
              <a:ext uri="{FF2B5EF4-FFF2-40B4-BE49-F238E27FC236}">
                <a16:creationId xmlns:a16="http://schemas.microsoft.com/office/drawing/2014/main" id="{3B441675-6484-7187-E35F-7014776C02EC}"/>
              </a:ext>
            </a:extLst>
          </p:cNvPr>
          <p:cNvPicPr>
            <a:picLocks noChangeAspect="1"/>
          </p:cNvPicPr>
          <p:nvPr/>
        </p:nvPicPr>
        <p:blipFill>
          <a:blip r:embed="rId3"/>
          <a:stretch>
            <a:fillRect/>
          </a:stretch>
        </p:blipFill>
        <p:spPr>
          <a:xfrm>
            <a:off x="3048000" y="1417523"/>
            <a:ext cx="5341257" cy="5341257"/>
          </a:xfrm>
          <a:prstGeom prst="rect">
            <a:avLst/>
          </a:prstGeom>
        </p:spPr>
      </p:pic>
      <p:sp>
        <p:nvSpPr>
          <p:cNvPr id="6" name="TextBox 5">
            <a:extLst>
              <a:ext uri="{FF2B5EF4-FFF2-40B4-BE49-F238E27FC236}">
                <a16:creationId xmlns:a16="http://schemas.microsoft.com/office/drawing/2014/main" id="{FD1E4A22-6895-BCAB-04F5-FD11647BFC42}"/>
              </a:ext>
            </a:extLst>
          </p:cNvPr>
          <p:cNvSpPr txBox="1"/>
          <p:nvPr/>
        </p:nvSpPr>
        <p:spPr>
          <a:xfrm>
            <a:off x="8743769" y="5804827"/>
            <a:ext cx="1547744" cy="369332"/>
          </a:xfrm>
          <a:prstGeom prst="rect">
            <a:avLst/>
          </a:prstGeom>
          <a:noFill/>
        </p:spPr>
        <p:txBody>
          <a:bodyPr wrap="square" rtlCol="0">
            <a:spAutoFit/>
          </a:bodyPr>
          <a:lstStyle/>
          <a:p>
            <a:r>
              <a:rPr lang="en-US" dirty="0"/>
              <a:t>Shannon</a:t>
            </a:r>
          </a:p>
        </p:txBody>
      </p:sp>
    </p:spTree>
    <p:extLst>
      <p:ext uri="{BB962C8B-B14F-4D97-AF65-F5344CB8AC3E}">
        <p14:creationId xmlns:p14="http://schemas.microsoft.com/office/powerpoint/2010/main" val="22783353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FE92E-2B61-D3AF-1156-72700A8D29E1}"/>
              </a:ext>
            </a:extLst>
          </p:cNvPr>
          <p:cNvPicPr>
            <a:picLocks noChangeAspect="1"/>
          </p:cNvPicPr>
          <p:nvPr/>
        </p:nvPicPr>
        <p:blipFill>
          <a:blip r:embed="rId2"/>
          <a:stretch>
            <a:fillRect/>
          </a:stretch>
        </p:blipFill>
        <p:spPr>
          <a:xfrm>
            <a:off x="1" y="0"/>
            <a:ext cx="6299200" cy="3619903"/>
          </a:xfrm>
          <a:prstGeom prst="rect">
            <a:avLst/>
          </a:prstGeom>
        </p:spPr>
      </p:pic>
      <p:pic>
        <p:nvPicPr>
          <p:cNvPr id="4" name="Picture 3">
            <a:extLst>
              <a:ext uri="{FF2B5EF4-FFF2-40B4-BE49-F238E27FC236}">
                <a16:creationId xmlns:a16="http://schemas.microsoft.com/office/drawing/2014/main" id="{4F2D5C00-09C0-ADDF-31E0-737E7585AF55}"/>
              </a:ext>
            </a:extLst>
          </p:cNvPr>
          <p:cNvPicPr>
            <a:picLocks noChangeAspect="1"/>
          </p:cNvPicPr>
          <p:nvPr/>
        </p:nvPicPr>
        <p:blipFill>
          <a:blip r:embed="rId3"/>
          <a:stretch>
            <a:fillRect/>
          </a:stretch>
        </p:blipFill>
        <p:spPr>
          <a:xfrm>
            <a:off x="6299200" y="0"/>
            <a:ext cx="5892800" cy="2451100"/>
          </a:xfrm>
          <a:prstGeom prst="rect">
            <a:avLst/>
          </a:prstGeom>
        </p:spPr>
      </p:pic>
      <p:pic>
        <p:nvPicPr>
          <p:cNvPr id="5" name="Picture 4">
            <a:extLst>
              <a:ext uri="{FF2B5EF4-FFF2-40B4-BE49-F238E27FC236}">
                <a16:creationId xmlns:a16="http://schemas.microsoft.com/office/drawing/2014/main" id="{F14937FA-12AA-9AA5-EB8E-DD6DB2B7D883}"/>
              </a:ext>
            </a:extLst>
          </p:cNvPr>
          <p:cNvPicPr>
            <a:picLocks noChangeAspect="1"/>
          </p:cNvPicPr>
          <p:nvPr/>
        </p:nvPicPr>
        <p:blipFill>
          <a:blip r:embed="rId4"/>
          <a:stretch>
            <a:fillRect/>
          </a:stretch>
        </p:blipFill>
        <p:spPr>
          <a:xfrm>
            <a:off x="2380343" y="3768936"/>
            <a:ext cx="7837714" cy="2996536"/>
          </a:xfrm>
          <a:prstGeom prst="rect">
            <a:avLst/>
          </a:prstGeom>
        </p:spPr>
      </p:pic>
    </p:spTree>
    <p:extLst>
      <p:ext uri="{BB962C8B-B14F-4D97-AF65-F5344CB8AC3E}">
        <p14:creationId xmlns:p14="http://schemas.microsoft.com/office/powerpoint/2010/main" val="33753584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AA876-55D2-EE48-AA57-881DE121DE44}"/>
              </a:ext>
            </a:extLst>
          </p:cNvPr>
          <p:cNvSpPr>
            <a:spLocks noGrp="1"/>
          </p:cNvSpPr>
          <p:nvPr>
            <p:ph type="title"/>
          </p:nvPr>
        </p:nvSpPr>
        <p:spPr>
          <a:xfrm>
            <a:off x="0" y="1"/>
            <a:ext cx="12192000" cy="1029556"/>
          </a:xfrm>
          <a:solidFill>
            <a:srgbClr val="D73F09"/>
          </a:solidFill>
        </p:spPr>
        <p:txBody>
          <a:bodyPr vert="horz" lIns="91440" tIns="45720" rIns="91440" bIns="45720" rtlCol="0" anchor="ctr">
            <a:noAutofit/>
          </a:bodyPr>
          <a:lstStyle/>
          <a:p>
            <a:pPr algn="ctr"/>
            <a:r>
              <a:rPr lang="en-US" sz="3200" b="1" dirty="0">
                <a:solidFill>
                  <a:schemeClr val="bg1"/>
                </a:solidFill>
                <a:latin typeface="Arial" panose="020B0604020202020204" pitchFamily="34" charset="0"/>
                <a:cs typeface="Arial" panose="020B0604020202020204" pitchFamily="34" charset="0"/>
              </a:rPr>
              <a:t>ZIRC fed fish appear more sensitive to pathogen exposure</a:t>
            </a:r>
          </a:p>
        </p:txBody>
      </p:sp>
      <p:sp>
        <p:nvSpPr>
          <p:cNvPr id="16" name="Slide Number Placeholder 2">
            <a:extLst>
              <a:ext uri="{FF2B5EF4-FFF2-40B4-BE49-F238E27FC236}">
                <a16:creationId xmlns:a16="http://schemas.microsoft.com/office/drawing/2014/main" id="{F815719F-72B9-4549-A126-3CEA6139352F}"/>
              </a:ext>
            </a:extLst>
          </p:cNvPr>
          <p:cNvSpPr>
            <a:spLocks noGrp="1"/>
          </p:cNvSpPr>
          <p:nvPr>
            <p:ph type="sldNum" sz="quarter" idx="12"/>
          </p:nvPr>
        </p:nvSpPr>
        <p:spPr>
          <a:xfrm>
            <a:off x="9220200" y="6317061"/>
            <a:ext cx="2743200" cy="365125"/>
          </a:xfrm>
        </p:spPr>
        <p:txBody>
          <a:bodyPr/>
          <a:lstStyle/>
          <a:p>
            <a:fld id="{DE990E1F-9637-AB43-A342-48E6794A57A1}" type="slidenum">
              <a:rPr lang="en-US" dirty="0" smtClean="0"/>
              <a:t>49</a:t>
            </a:fld>
            <a:endParaRPr lang="en-US" dirty="0"/>
          </a:p>
        </p:txBody>
      </p:sp>
      <p:grpSp>
        <p:nvGrpSpPr>
          <p:cNvPr id="6154" name="Group 6153">
            <a:extLst>
              <a:ext uri="{FF2B5EF4-FFF2-40B4-BE49-F238E27FC236}">
                <a16:creationId xmlns:a16="http://schemas.microsoft.com/office/drawing/2014/main" id="{7146089F-2E4B-8F1B-7E37-C08DF45D5EAF}"/>
              </a:ext>
            </a:extLst>
          </p:cNvPr>
          <p:cNvGrpSpPr/>
          <p:nvPr/>
        </p:nvGrpSpPr>
        <p:grpSpPr>
          <a:xfrm>
            <a:off x="0" y="1029556"/>
            <a:ext cx="11656886" cy="5828443"/>
            <a:chOff x="0" y="1029556"/>
            <a:chExt cx="11656886" cy="5828443"/>
          </a:xfrm>
        </p:grpSpPr>
        <p:pic>
          <p:nvPicPr>
            <p:cNvPr id="6" name="Picture 5">
              <a:extLst>
                <a:ext uri="{FF2B5EF4-FFF2-40B4-BE49-F238E27FC236}">
                  <a16:creationId xmlns:a16="http://schemas.microsoft.com/office/drawing/2014/main" id="{0693C34F-511C-242D-84F2-D4345A8F5617}"/>
                </a:ext>
              </a:extLst>
            </p:cNvPr>
            <p:cNvPicPr>
              <a:picLocks noChangeAspect="1"/>
            </p:cNvPicPr>
            <p:nvPr/>
          </p:nvPicPr>
          <p:blipFill>
            <a:blip r:embed="rId3"/>
            <a:stretch>
              <a:fillRect/>
            </a:stretch>
          </p:blipFill>
          <p:spPr>
            <a:xfrm>
              <a:off x="0" y="1029556"/>
              <a:ext cx="11656886" cy="5828443"/>
            </a:xfrm>
            <a:prstGeom prst="rect">
              <a:avLst/>
            </a:prstGeom>
          </p:spPr>
        </p:pic>
        <p:grpSp>
          <p:nvGrpSpPr>
            <p:cNvPr id="6152" name="Group 6151">
              <a:extLst>
                <a:ext uri="{FF2B5EF4-FFF2-40B4-BE49-F238E27FC236}">
                  <a16:creationId xmlns:a16="http://schemas.microsoft.com/office/drawing/2014/main" id="{B106F2B7-74D3-2A29-8745-BB0334FD016B}"/>
                </a:ext>
              </a:extLst>
            </p:cNvPr>
            <p:cNvGrpSpPr/>
            <p:nvPr/>
          </p:nvGrpSpPr>
          <p:grpSpPr>
            <a:xfrm>
              <a:off x="8627023" y="1389682"/>
              <a:ext cx="2309433" cy="1544296"/>
              <a:chOff x="8627023" y="1389682"/>
              <a:chExt cx="2309433" cy="1544296"/>
            </a:xfrm>
          </p:grpSpPr>
          <p:grpSp>
            <p:nvGrpSpPr>
              <p:cNvPr id="7" name="Group 6">
                <a:extLst>
                  <a:ext uri="{FF2B5EF4-FFF2-40B4-BE49-F238E27FC236}">
                    <a16:creationId xmlns:a16="http://schemas.microsoft.com/office/drawing/2014/main" id="{769DB7FA-9B84-B222-7B9A-CC145B5001CE}"/>
                  </a:ext>
                </a:extLst>
              </p:cNvPr>
              <p:cNvGrpSpPr/>
              <p:nvPr/>
            </p:nvGrpSpPr>
            <p:grpSpPr>
              <a:xfrm>
                <a:off x="8635999" y="1831224"/>
                <a:ext cx="2248463" cy="461665"/>
                <a:chOff x="329184" y="5986548"/>
                <a:chExt cx="1109472" cy="461665"/>
              </a:xfrm>
              <a:effectLst>
                <a:outerShdw blurRad="88900" sx="101000" sy="101000" algn="ctr" rotWithShape="0">
                  <a:schemeClr val="bg1"/>
                </a:outerShdw>
              </a:effectLst>
            </p:grpSpPr>
            <p:grpSp>
              <p:nvGrpSpPr>
                <p:cNvPr id="8" name="Group 7">
                  <a:extLst>
                    <a:ext uri="{FF2B5EF4-FFF2-40B4-BE49-F238E27FC236}">
                      <a16:creationId xmlns:a16="http://schemas.microsoft.com/office/drawing/2014/main" id="{9573942F-85E1-141A-D52F-D4B75C2087FD}"/>
                    </a:ext>
                  </a:extLst>
                </p:cNvPr>
                <p:cNvGrpSpPr/>
                <p:nvPr/>
              </p:nvGrpSpPr>
              <p:grpSpPr>
                <a:xfrm>
                  <a:off x="329184" y="6309047"/>
                  <a:ext cx="1109472" cy="127569"/>
                  <a:chOff x="207264" y="5612498"/>
                  <a:chExt cx="1109472" cy="127569"/>
                </a:xfrm>
              </p:grpSpPr>
              <p:cxnSp>
                <p:nvCxnSpPr>
                  <p:cNvPr id="10" name="Straight Connector 9">
                    <a:extLst>
                      <a:ext uri="{FF2B5EF4-FFF2-40B4-BE49-F238E27FC236}">
                        <a16:creationId xmlns:a16="http://schemas.microsoft.com/office/drawing/2014/main" id="{C8DBB341-9330-961F-ABFB-9B67DF087F1C}"/>
                      </a:ext>
                    </a:extLst>
                  </p:cNvPr>
                  <p:cNvCxnSpPr/>
                  <p:nvPr/>
                </p:nvCxnSpPr>
                <p:spPr>
                  <a:xfrm>
                    <a:off x="207264" y="5622324"/>
                    <a:ext cx="110947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67208DB3-796A-DCEB-EC2C-2E83811A69DF}"/>
                      </a:ext>
                    </a:extLst>
                  </p:cNvPr>
                  <p:cNvCxnSpPr>
                    <a:cxnSpLocks/>
                  </p:cNvCxnSpPr>
                  <p:nvPr/>
                </p:nvCxnSpPr>
                <p:spPr>
                  <a:xfrm>
                    <a:off x="211698" y="5612498"/>
                    <a:ext cx="0" cy="127569"/>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3982870-E1EC-842B-9A1E-AA3B92FCCF26}"/>
                      </a:ext>
                    </a:extLst>
                  </p:cNvPr>
                  <p:cNvCxnSpPr>
                    <a:cxnSpLocks/>
                  </p:cNvCxnSpPr>
                  <p:nvPr/>
                </p:nvCxnSpPr>
                <p:spPr>
                  <a:xfrm>
                    <a:off x="1314076" y="5612498"/>
                    <a:ext cx="0" cy="127569"/>
                  </a:xfrm>
                  <a:prstGeom prst="line">
                    <a:avLst/>
                  </a:prstGeom>
                  <a:ln w="38100"/>
                </p:spPr>
                <p:style>
                  <a:lnRef idx="1">
                    <a:schemeClr val="dk1"/>
                  </a:lnRef>
                  <a:fillRef idx="0">
                    <a:schemeClr val="dk1"/>
                  </a:fillRef>
                  <a:effectRef idx="0">
                    <a:schemeClr val="dk1"/>
                  </a:effectRef>
                  <a:fontRef idx="minor">
                    <a:schemeClr val="tx1"/>
                  </a:fontRef>
                </p:style>
              </p:cxnSp>
            </p:grpSp>
            <p:sp>
              <p:nvSpPr>
                <p:cNvPr id="9" name="TextBox 8">
                  <a:extLst>
                    <a:ext uri="{FF2B5EF4-FFF2-40B4-BE49-F238E27FC236}">
                      <a16:creationId xmlns:a16="http://schemas.microsoft.com/office/drawing/2014/main" id="{391ABF14-97CC-B2E8-FC76-293B5DAE6E3A}"/>
                    </a:ext>
                  </a:extLst>
                </p:cNvPr>
                <p:cNvSpPr txBox="1"/>
                <p:nvPr/>
              </p:nvSpPr>
              <p:spPr>
                <a:xfrm>
                  <a:off x="838805" y="5986548"/>
                  <a:ext cx="231648" cy="461665"/>
                </a:xfrm>
                <a:prstGeom prst="rect">
                  <a:avLst/>
                </a:prstGeom>
                <a:noFill/>
              </p:spPr>
              <p:txBody>
                <a:bodyPr wrap="square" rtlCol="0">
                  <a:spAutoFit/>
                </a:bodyPr>
                <a:lstStyle/>
                <a:p>
                  <a:pPr algn="ctr"/>
                  <a:r>
                    <a:rPr lang="en-US" sz="2400" dirty="0"/>
                    <a:t>*</a:t>
                  </a:r>
                </a:p>
              </p:txBody>
            </p:sp>
          </p:grpSp>
          <p:grpSp>
            <p:nvGrpSpPr>
              <p:cNvPr id="13" name="Group 12">
                <a:extLst>
                  <a:ext uri="{FF2B5EF4-FFF2-40B4-BE49-F238E27FC236}">
                    <a16:creationId xmlns:a16="http://schemas.microsoft.com/office/drawing/2014/main" id="{12E4FB9A-CA2C-25A6-4840-B960F454608E}"/>
                  </a:ext>
                </a:extLst>
              </p:cNvPr>
              <p:cNvGrpSpPr/>
              <p:nvPr/>
            </p:nvGrpSpPr>
            <p:grpSpPr>
              <a:xfrm>
                <a:off x="9753600" y="1389682"/>
                <a:ext cx="1182856" cy="461665"/>
                <a:chOff x="329184" y="5986548"/>
                <a:chExt cx="1109472" cy="461665"/>
              </a:xfrm>
              <a:effectLst>
                <a:outerShdw blurRad="88900" sx="101000" sy="101000" algn="ctr" rotWithShape="0">
                  <a:schemeClr val="bg1"/>
                </a:outerShdw>
              </a:effectLst>
            </p:grpSpPr>
            <p:grpSp>
              <p:nvGrpSpPr>
                <p:cNvPr id="14" name="Group 13">
                  <a:extLst>
                    <a:ext uri="{FF2B5EF4-FFF2-40B4-BE49-F238E27FC236}">
                      <a16:creationId xmlns:a16="http://schemas.microsoft.com/office/drawing/2014/main" id="{5FF45A89-8176-293C-0ECD-0C102B0CC19C}"/>
                    </a:ext>
                  </a:extLst>
                </p:cNvPr>
                <p:cNvGrpSpPr/>
                <p:nvPr/>
              </p:nvGrpSpPr>
              <p:grpSpPr>
                <a:xfrm>
                  <a:off x="329184" y="6309047"/>
                  <a:ext cx="1109472" cy="127569"/>
                  <a:chOff x="207264" y="5612498"/>
                  <a:chExt cx="1109472" cy="127569"/>
                </a:xfrm>
              </p:grpSpPr>
              <p:cxnSp>
                <p:nvCxnSpPr>
                  <p:cNvPr id="21" name="Straight Connector 20">
                    <a:extLst>
                      <a:ext uri="{FF2B5EF4-FFF2-40B4-BE49-F238E27FC236}">
                        <a16:creationId xmlns:a16="http://schemas.microsoft.com/office/drawing/2014/main" id="{B31738C7-C486-FE06-89BE-B53F4016ED6E}"/>
                      </a:ext>
                    </a:extLst>
                  </p:cNvPr>
                  <p:cNvCxnSpPr/>
                  <p:nvPr/>
                </p:nvCxnSpPr>
                <p:spPr>
                  <a:xfrm>
                    <a:off x="207264" y="5622324"/>
                    <a:ext cx="110947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F6DCB9E-47F7-ABB7-1C2E-772B0FCA6205}"/>
                      </a:ext>
                    </a:extLst>
                  </p:cNvPr>
                  <p:cNvCxnSpPr>
                    <a:cxnSpLocks/>
                  </p:cNvCxnSpPr>
                  <p:nvPr/>
                </p:nvCxnSpPr>
                <p:spPr>
                  <a:xfrm>
                    <a:off x="211698" y="5612498"/>
                    <a:ext cx="0" cy="127569"/>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CB291BC-6423-70A5-0F6E-9A35418C59A5}"/>
                      </a:ext>
                    </a:extLst>
                  </p:cNvPr>
                  <p:cNvCxnSpPr>
                    <a:cxnSpLocks/>
                  </p:cNvCxnSpPr>
                  <p:nvPr/>
                </p:nvCxnSpPr>
                <p:spPr>
                  <a:xfrm>
                    <a:off x="1314076" y="5612498"/>
                    <a:ext cx="0" cy="127569"/>
                  </a:xfrm>
                  <a:prstGeom prst="line">
                    <a:avLst/>
                  </a:prstGeom>
                  <a:ln w="38100"/>
                </p:spPr>
                <p:style>
                  <a:lnRef idx="1">
                    <a:schemeClr val="dk1"/>
                  </a:lnRef>
                  <a:fillRef idx="0">
                    <a:schemeClr val="dk1"/>
                  </a:fillRef>
                  <a:effectRef idx="0">
                    <a:schemeClr val="dk1"/>
                  </a:effectRef>
                  <a:fontRef idx="minor">
                    <a:schemeClr val="tx1"/>
                  </a:fontRef>
                </p:style>
              </p:cxnSp>
            </p:grpSp>
            <p:sp>
              <p:nvSpPr>
                <p:cNvPr id="17" name="TextBox 16">
                  <a:extLst>
                    <a:ext uri="{FF2B5EF4-FFF2-40B4-BE49-F238E27FC236}">
                      <a16:creationId xmlns:a16="http://schemas.microsoft.com/office/drawing/2014/main" id="{82DEA090-80C3-7489-F9C6-1D223793B7E6}"/>
                    </a:ext>
                  </a:extLst>
                </p:cNvPr>
                <p:cNvSpPr txBox="1"/>
                <p:nvPr/>
              </p:nvSpPr>
              <p:spPr>
                <a:xfrm>
                  <a:off x="838805" y="5986548"/>
                  <a:ext cx="231648" cy="461665"/>
                </a:xfrm>
                <a:prstGeom prst="rect">
                  <a:avLst/>
                </a:prstGeom>
                <a:noFill/>
              </p:spPr>
              <p:txBody>
                <a:bodyPr wrap="square" rtlCol="0">
                  <a:spAutoFit/>
                </a:bodyPr>
                <a:lstStyle/>
                <a:p>
                  <a:pPr algn="ctr"/>
                  <a:r>
                    <a:rPr lang="en-US" sz="2400" dirty="0"/>
                    <a:t>*</a:t>
                  </a:r>
                </a:p>
              </p:txBody>
            </p:sp>
          </p:grpSp>
          <p:grpSp>
            <p:nvGrpSpPr>
              <p:cNvPr id="27" name="Group 26">
                <a:extLst>
                  <a:ext uri="{FF2B5EF4-FFF2-40B4-BE49-F238E27FC236}">
                    <a16:creationId xmlns:a16="http://schemas.microsoft.com/office/drawing/2014/main" id="{9BB19F04-3EC2-EC78-FB93-1BF4EC0DF0E0}"/>
                  </a:ext>
                </a:extLst>
              </p:cNvPr>
              <p:cNvGrpSpPr/>
              <p:nvPr/>
            </p:nvGrpSpPr>
            <p:grpSpPr>
              <a:xfrm>
                <a:off x="8627023" y="2354444"/>
                <a:ext cx="1200475" cy="579534"/>
                <a:chOff x="312658" y="5857082"/>
                <a:chExt cx="1125998" cy="579534"/>
              </a:xfrm>
              <a:effectLst>
                <a:outerShdw blurRad="88900" sx="101000" sy="101000" algn="ctr" rotWithShape="0">
                  <a:schemeClr val="bg1"/>
                </a:outerShdw>
              </a:effectLst>
            </p:grpSpPr>
            <p:grpSp>
              <p:nvGrpSpPr>
                <p:cNvPr id="28" name="Group 27">
                  <a:extLst>
                    <a:ext uri="{FF2B5EF4-FFF2-40B4-BE49-F238E27FC236}">
                      <a16:creationId xmlns:a16="http://schemas.microsoft.com/office/drawing/2014/main" id="{3CBC2602-E812-DB72-4D95-B436ED8A5FBC}"/>
                    </a:ext>
                  </a:extLst>
                </p:cNvPr>
                <p:cNvGrpSpPr/>
                <p:nvPr/>
              </p:nvGrpSpPr>
              <p:grpSpPr>
                <a:xfrm>
                  <a:off x="329184" y="6309047"/>
                  <a:ext cx="1109472" cy="127569"/>
                  <a:chOff x="207264" y="5612498"/>
                  <a:chExt cx="1109472" cy="127569"/>
                </a:xfrm>
              </p:grpSpPr>
              <p:cxnSp>
                <p:nvCxnSpPr>
                  <p:cNvPr id="30" name="Straight Connector 29">
                    <a:extLst>
                      <a:ext uri="{FF2B5EF4-FFF2-40B4-BE49-F238E27FC236}">
                        <a16:creationId xmlns:a16="http://schemas.microsoft.com/office/drawing/2014/main" id="{BC534679-AA14-B6EA-E107-710BC4060463}"/>
                      </a:ext>
                    </a:extLst>
                  </p:cNvPr>
                  <p:cNvCxnSpPr/>
                  <p:nvPr/>
                </p:nvCxnSpPr>
                <p:spPr>
                  <a:xfrm>
                    <a:off x="207264" y="5622324"/>
                    <a:ext cx="110947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D578DC6A-4ED1-4660-4382-39AF0C2516B2}"/>
                      </a:ext>
                    </a:extLst>
                  </p:cNvPr>
                  <p:cNvCxnSpPr>
                    <a:cxnSpLocks/>
                  </p:cNvCxnSpPr>
                  <p:nvPr/>
                </p:nvCxnSpPr>
                <p:spPr>
                  <a:xfrm>
                    <a:off x="211698" y="5612498"/>
                    <a:ext cx="0" cy="127569"/>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57DC8BDC-0A18-C552-C9CE-17A37BC24168}"/>
                      </a:ext>
                    </a:extLst>
                  </p:cNvPr>
                  <p:cNvCxnSpPr>
                    <a:cxnSpLocks/>
                  </p:cNvCxnSpPr>
                  <p:nvPr/>
                </p:nvCxnSpPr>
                <p:spPr>
                  <a:xfrm>
                    <a:off x="1314076" y="5612498"/>
                    <a:ext cx="0" cy="127569"/>
                  </a:xfrm>
                  <a:prstGeom prst="line">
                    <a:avLst/>
                  </a:prstGeom>
                  <a:ln w="38100"/>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CCD19760-6320-063B-D512-B8F3ACEBA577}"/>
                    </a:ext>
                  </a:extLst>
                </p:cNvPr>
                <p:cNvSpPr txBox="1"/>
                <p:nvPr/>
              </p:nvSpPr>
              <p:spPr>
                <a:xfrm>
                  <a:off x="312658" y="5857082"/>
                  <a:ext cx="1113906" cy="461665"/>
                </a:xfrm>
                <a:prstGeom prst="rect">
                  <a:avLst/>
                </a:prstGeom>
                <a:noFill/>
              </p:spPr>
              <p:txBody>
                <a:bodyPr wrap="square" rtlCol="0">
                  <a:spAutoFit/>
                </a:bodyPr>
                <a:lstStyle/>
                <a:p>
                  <a:pPr algn="ctr"/>
                  <a:r>
                    <a:rPr lang="en-US" sz="2400" dirty="0"/>
                    <a:t>ns</a:t>
                  </a:r>
                </a:p>
              </p:txBody>
            </p:sp>
          </p:grpSp>
        </p:grpSp>
        <p:grpSp>
          <p:nvGrpSpPr>
            <p:cNvPr id="51" name="Group 50">
              <a:extLst>
                <a:ext uri="{FF2B5EF4-FFF2-40B4-BE49-F238E27FC236}">
                  <a16:creationId xmlns:a16="http://schemas.microsoft.com/office/drawing/2014/main" id="{8069B249-15CE-63BF-A9E5-5D6FA6F11AF9}"/>
                </a:ext>
              </a:extLst>
            </p:cNvPr>
            <p:cNvGrpSpPr/>
            <p:nvPr/>
          </p:nvGrpSpPr>
          <p:grpSpPr>
            <a:xfrm>
              <a:off x="4994301" y="1360610"/>
              <a:ext cx="2302174" cy="1573368"/>
              <a:chOff x="4994301" y="1360610"/>
              <a:chExt cx="2302174" cy="1573368"/>
            </a:xfrm>
          </p:grpSpPr>
          <p:grpSp>
            <p:nvGrpSpPr>
              <p:cNvPr id="33" name="Group 32">
                <a:extLst>
                  <a:ext uri="{FF2B5EF4-FFF2-40B4-BE49-F238E27FC236}">
                    <a16:creationId xmlns:a16="http://schemas.microsoft.com/office/drawing/2014/main" id="{29BAD05F-5356-ED2A-8004-9DB04D03A364}"/>
                  </a:ext>
                </a:extLst>
              </p:cNvPr>
              <p:cNvGrpSpPr/>
              <p:nvPr/>
            </p:nvGrpSpPr>
            <p:grpSpPr>
              <a:xfrm>
                <a:off x="5005709" y="2354444"/>
                <a:ext cx="1200475" cy="579534"/>
                <a:chOff x="312658" y="5857082"/>
                <a:chExt cx="1125998" cy="579534"/>
              </a:xfrm>
              <a:effectLst>
                <a:outerShdw blurRad="88900" sx="101000" sy="101000" algn="ctr" rotWithShape="0">
                  <a:schemeClr val="bg1"/>
                </a:outerShdw>
              </a:effectLst>
            </p:grpSpPr>
            <p:grpSp>
              <p:nvGrpSpPr>
                <p:cNvPr id="34" name="Group 33">
                  <a:extLst>
                    <a:ext uri="{FF2B5EF4-FFF2-40B4-BE49-F238E27FC236}">
                      <a16:creationId xmlns:a16="http://schemas.microsoft.com/office/drawing/2014/main" id="{B01706FC-5C22-14FA-9357-3B9313EC76AF}"/>
                    </a:ext>
                  </a:extLst>
                </p:cNvPr>
                <p:cNvGrpSpPr/>
                <p:nvPr/>
              </p:nvGrpSpPr>
              <p:grpSpPr>
                <a:xfrm>
                  <a:off x="329184" y="6309047"/>
                  <a:ext cx="1109472" cy="127569"/>
                  <a:chOff x="207264" y="5612498"/>
                  <a:chExt cx="1109472" cy="127569"/>
                </a:xfrm>
              </p:grpSpPr>
              <p:cxnSp>
                <p:nvCxnSpPr>
                  <p:cNvPr id="36" name="Straight Connector 35">
                    <a:extLst>
                      <a:ext uri="{FF2B5EF4-FFF2-40B4-BE49-F238E27FC236}">
                        <a16:creationId xmlns:a16="http://schemas.microsoft.com/office/drawing/2014/main" id="{8D3093D1-9B71-F007-BF01-86B10A78C6EE}"/>
                      </a:ext>
                    </a:extLst>
                  </p:cNvPr>
                  <p:cNvCxnSpPr/>
                  <p:nvPr/>
                </p:nvCxnSpPr>
                <p:spPr>
                  <a:xfrm>
                    <a:off x="207264" y="5622324"/>
                    <a:ext cx="110947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3EE75F2-6FAA-39B6-7A9B-0A95292A8085}"/>
                      </a:ext>
                    </a:extLst>
                  </p:cNvPr>
                  <p:cNvCxnSpPr>
                    <a:cxnSpLocks/>
                  </p:cNvCxnSpPr>
                  <p:nvPr/>
                </p:nvCxnSpPr>
                <p:spPr>
                  <a:xfrm>
                    <a:off x="211698" y="5612498"/>
                    <a:ext cx="0" cy="127569"/>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0A56B112-4E50-4E24-122B-108F5F845C2B}"/>
                      </a:ext>
                    </a:extLst>
                  </p:cNvPr>
                  <p:cNvCxnSpPr>
                    <a:cxnSpLocks/>
                  </p:cNvCxnSpPr>
                  <p:nvPr/>
                </p:nvCxnSpPr>
                <p:spPr>
                  <a:xfrm>
                    <a:off x="1314076" y="5612498"/>
                    <a:ext cx="0" cy="127569"/>
                  </a:xfrm>
                  <a:prstGeom prst="line">
                    <a:avLst/>
                  </a:prstGeom>
                  <a:ln w="38100"/>
                </p:spPr>
                <p:style>
                  <a:lnRef idx="1">
                    <a:schemeClr val="dk1"/>
                  </a:lnRef>
                  <a:fillRef idx="0">
                    <a:schemeClr val="dk1"/>
                  </a:fillRef>
                  <a:effectRef idx="0">
                    <a:schemeClr val="dk1"/>
                  </a:effectRef>
                  <a:fontRef idx="minor">
                    <a:schemeClr val="tx1"/>
                  </a:fontRef>
                </p:style>
              </p:cxnSp>
            </p:grpSp>
            <p:sp>
              <p:nvSpPr>
                <p:cNvPr id="35" name="TextBox 34">
                  <a:extLst>
                    <a:ext uri="{FF2B5EF4-FFF2-40B4-BE49-F238E27FC236}">
                      <a16:creationId xmlns:a16="http://schemas.microsoft.com/office/drawing/2014/main" id="{24DB481D-67A1-7242-6E60-69E156E70D6C}"/>
                    </a:ext>
                  </a:extLst>
                </p:cNvPr>
                <p:cNvSpPr txBox="1"/>
                <p:nvPr/>
              </p:nvSpPr>
              <p:spPr>
                <a:xfrm>
                  <a:off x="312658" y="5857082"/>
                  <a:ext cx="1113906" cy="461665"/>
                </a:xfrm>
                <a:prstGeom prst="rect">
                  <a:avLst/>
                </a:prstGeom>
                <a:noFill/>
              </p:spPr>
              <p:txBody>
                <a:bodyPr wrap="square" rtlCol="0">
                  <a:spAutoFit/>
                </a:bodyPr>
                <a:lstStyle/>
                <a:p>
                  <a:pPr algn="ctr"/>
                  <a:r>
                    <a:rPr lang="en-US" sz="2400" dirty="0"/>
                    <a:t>ns</a:t>
                  </a:r>
                </a:p>
              </p:txBody>
            </p:sp>
          </p:grpSp>
          <p:grpSp>
            <p:nvGrpSpPr>
              <p:cNvPr id="39" name="Group 38">
                <a:extLst>
                  <a:ext uri="{FF2B5EF4-FFF2-40B4-BE49-F238E27FC236}">
                    <a16:creationId xmlns:a16="http://schemas.microsoft.com/office/drawing/2014/main" id="{C241DDF6-785D-5719-CD3C-CB285F8BAED6}"/>
                  </a:ext>
                </a:extLst>
              </p:cNvPr>
              <p:cNvGrpSpPr/>
              <p:nvPr/>
            </p:nvGrpSpPr>
            <p:grpSpPr>
              <a:xfrm>
                <a:off x="6096000" y="1360610"/>
                <a:ext cx="1200475" cy="579534"/>
                <a:chOff x="312658" y="5857082"/>
                <a:chExt cx="1125998" cy="579534"/>
              </a:xfrm>
              <a:effectLst>
                <a:outerShdw blurRad="88900" sx="101000" sy="101000" algn="ctr" rotWithShape="0">
                  <a:schemeClr val="bg1"/>
                </a:outerShdw>
              </a:effectLst>
            </p:grpSpPr>
            <p:grpSp>
              <p:nvGrpSpPr>
                <p:cNvPr id="40" name="Group 39">
                  <a:extLst>
                    <a:ext uri="{FF2B5EF4-FFF2-40B4-BE49-F238E27FC236}">
                      <a16:creationId xmlns:a16="http://schemas.microsoft.com/office/drawing/2014/main" id="{D6DCD6A6-CBA4-3A08-FB57-FC87600A959B}"/>
                    </a:ext>
                  </a:extLst>
                </p:cNvPr>
                <p:cNvGrpSpPr/>
                <p:nvPr/>
              </p:nvGrpSpPr>
              <p:grpSpPr>
                <a:xfrm>
                  <a:off x="329184" y="6309047"/>
                  <a:ext cx="1109472" cy="127569"/>
                  <a:chOff x="207264" y="5612498"/>
                  <a:chExt cx="1109472" cy="127569"/>
                </a:xfrm>
              </p:grpSpPr>
              <p:cxnSp>
                <p:nvCxnSpPr>
                  <p:cNvPr id="42" name="Straight Connector 41">
                    <a:extLst>
                      <a:ext uri="{FF2B5EF4-FFF2-40B4-BE49-F238E27FC236}">
                        <a16:creationId xmlns:a16="http://schemas.microsoft.com/office/drawing/2014/main" id="{071F3B63-2781-F437-A35A-189265F30929}"/>
                      </a:ext>
                    </a:extLst>
                  </p:cNvPr>
                  <p:cNvCxnSpPr/>
                  <p:nvPr/>
                </p:nvCxnSpPr>
                <p:spPr>
                  <a:xfrm>
                    <a:off x="207264" y="5622324"/>
                    <a:ext cx="110947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76C9500-D492-4EB0-ABB0-058039BD7BE5}"/>
                      </a:ext>
                    </a:extLst>
                  </p:cNvPr>
                  <p:cNvCxnSpPr>
                    <a:cxnSpLocks/>
                  </p:cNvCxnSpPr>
                  <p:nvPr/>
                </p:nvCxnSpPr>
                <p:spPr>
                  <a:xfrm>
                    <a:off x="211698" y="5612498"/>
                    <a:ext cx="0" cy="127569"/>
                  </a:xfrm>
                  <a:prstGeom prst="line">
                    <a:avLst/>
                  </a:prstGeom>
                  <a:ln w="38100"/>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9B6565B3-6A46-E48D-FAA1-6068848D636F}"/>
                      </a:ext>
                    </a:extLst>
                  </p:cNvPr>
                  <p:cNvCxnSpPr>
                    <a:cxnSpLocks/>
                  </p:cNvCxnSpPr>
                  <p:nvPr/>
                </p:nvCxnSpPr>
                <p:spPr>
                  <a:xfrm>
                    <a:off x="1314076" y="5612498"/>
                    <a:ext cx="0" cy="127569"/>
                  </a:xfrm>
                  <a:prstGeom prst="line">
                    <a:avLst/>
                  </a:prstGeom>
                  <a:ln w="38100"/>
                </p:spPr>
                <p:style>
                  <a:lnRef idx="1">
                    <a:schemeClr val="dk1"/>
                  </a:lnRef>
                  <a:fillRef idx="0">
                    <a:schemeClr val="dk1"/>
                  </a:fillRef>
                  <a:effectRef idx="0">
                    <a:schemeClr val="dk1"/>
                  </a:effectRef>
                  <a:fontRef idx="minor">
                    <a:schemeClr val="tx1"/>
                  </a:fontRef>
                </p:style>
              </p:cxnSp>
            </p:grpSp>
            <p:sp>
              <p:nvSpPr>
                <p:cNvPr id="41" name="TextBox 40">
                  <a:extLst>
                    <a:ext uri="{FF2B5EF4-FFF2-40B4-BE49-F238E27FC236}">
                      <a16:creationId xmlns:a16="http://schemas.microsoft.com/office/drawing/2014/main" id="{5C436A13-3998-8E41-9B8A-B923BD56D516}"/>
                    </a:ext>
                  </a:extLst>
                </p:cNvPr>
                <p:cNvSpPr txBox="1"/>
                <p:nvPr/>
              </p:nvSpPr>
              <p:spPr>
                <a:xfrm>
                  <a:off x="312658" y="5857082"/>
                  <a:ext cx="1113906" cy="461665"/>
                </a:xfrm>
                <a:prstGeom prst="rect">
                  <a:avLst/>
                </a:prstGeom>
                <a:noFill/>
              </p:spPr>
              <p:txBody>
                <a:bodyPr wrap="square" rtlCol="0">
                  <a:spAutoFit/>
                </a:bodyPr>
                <a:lstStyle/>
                <a:p>
                  <a:pPr algn="ctr"/>
                  <a:r>
                    <a:rPr lang="en-US" sz="2400" dirty="0"/>
                    <a:t>ns</a:t>
                  </a:r>
                </a:p>
              </p:txBody>
            </p:sp>
          </p:grpSp>
          <p:grpSp>
            <p:nvGrpSpPr>
              <p:cNvPr id="45" name="Group 44">
                <a:extLst>
                  <a:ext uri="{FF2B5EF4-FFF2-40B4-BE49-F238E27FC236}">
                    <a16:creationId xmlns:a16="http://schemas.microsoft.com/office/drawing/2014/main" id="{2446809E-B2A1-CEC2-4D9D-6B52ED22467D}"/>
                  </a:ext>
                </a:extLst>
              </p:cNvPr>
              <p:cNvGrpSpPr/>
              <p:nvPr/>
            </p:nvGrpSpPr>
            <p:grpSpPr>
              <a:xfrm>
                <a:off x="4994301" y="1907936"/>
                <a:ext cx="2281956" cy="579534"/>
                <a:chOff x="312658" y="5857082"/>
                <a:chExt cx="1125998" cy="579534"/>
              </a:xfrm>
              <a:effectLst>
                <a:outerShdw blurRad="88900" sx="101000" sy="101000" algn="ctr" rotWithShape="0">
                  <a:schemeClr val="bg1"/>
                </a:outerShdw>
              </a:effectLst>
            </p:grpSpPr>
            <p:grpSp>
              <p:nvGrpSpPr>
                <p:cNvPr id="46" name="Group 45">
                  <a:extLst>
                    <a:ext uri="{FF2B5EF4-FFF2-40B4-BE49-F238E27FC236}">
                      <a16:creationId xmlns:a16="http://schemas.microsoft.com/office/drawing/2014/main" id="{2314EA3B-C6E2-738F-F765-FA5A5003E961}"/>
                    </a:ext>
                  </a:extLst>
                </p:cNvPr>
                <p:cNvGrpSpPr/>
                <p:nvPr/>
              </p:nvGrpSpPr>
              <p:grpSpPr>
                <a:xfrm>
                  <a:off x="329184" y="6309047"/>
                  <a:ext cx="1109472" cy="127569"/>
                  <a:chOff x="207264" y="5612498"/>
                  <a:chExt cx="1109472" cy="127569"/>
                </a:xfrm>
              </p:grpSpPr>
              <p:cxnSp>
                <p:nvCxnSpPr>
                  <p:cNvPr id="48" name="Straight Connector 47">
                    <a:extLst>
                      <a:ext uri="{FF2B5EF4-FFF2-40B4-BE49-F238E27FC236}">
                        <a16:creationId xmlns:a16="http://schemas.microsoft.com/office/drawing/2014/main" id="{8A6F5E88-26CA-BA20-F9B2-22F589EBDB9A}"/>
                      </a:ext>
                    </a:extLst>
                  </p:cNvPr>
                  <p:cNvCxnSpPr/>
                  <p:nvPr/>
                </p:nvCxnSpPr>
                <p:spPr>
                  <a:xfrm>
                    <a:off x="207264" y="5622324"/>
                    <a:ext cx="110947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85FF503-2642-61E3-9831-9F7DC854372C}"/>
                      </a:ext>
                    </a:extLst>
                  </p:cNvPr>
                  <p:cNvCxnSpPr>
                    <a:cxnSpLocks/>
                  </p:cNvCxnSpPr>
                  <p:nvPr/>
                </p:nvCxnSpPr>
                <p:spPr>
                  <a:xfrm>
                    <a:off x="211698" y="5612498"/>
                    <a:ext cx="0" cy="127569"/>
                  </a:xfrm>
                  <a:prstGeom prst="line">
                    <a:avLst/>
                  </a:prstGeom>
                  <a:ln w="381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C7785D0A-288D-FCB9-7458-B4E3FB43B517}"/>
                      </a:ext>
                    </a:extLst>
                  </p:cNvPr>
                  <p:cNvCxnSpPr>
                    <a:cxnSpLocks/>
                  </p:cNvCxnSpPr>
                  <p:nvPr/>
                </p:nvCxnSpPr>
                <p:spPr>
                  <a:xfrm>
                    <a:off x="1314076" y="5612498"/>
                    <a:ext cx="0" cy="127569"/>
                  </a:xfrm>
                  <a:prstGeom prst="line">
                    <a:avLst/>
                  </a:prstGeom>
                  <a:ln w="38100"/>
                </p:spPr>
                <p:style>
                  <a:lnRef idx="1">
                    <a:schemeClr val="dk1"/>
                  </a:lnRef>
                  <a:fillRef idx="0">
                    <a:schemeClr val="dk1"/>
                  </a:fillRef>
                  <a:effectRef idx="0">
                    <a:schemeClr val="dk1"/>
                  </a:effectRef>
                  <a:fontRef idx="minor">
                    <a:schemeClr val="tx1"/>
                  </a:fontRef>
                </p:style>
              </p:cxnSp>
            </p:grpSp>
            <p:sp>
              <p:nvSpPr>
                <p:cNvPr id="47" name="TextBox 46">
                  <a:extLst>
                    <a:ext uri="{FF2B5EF4-FFF2-40B4-BE49-F238E27FC236}">
                      <a16:creationId xmlns:a16="http://schemas.microsoft.com/office/drawing/2014/main" id="{D0F01E2D-ABAE-5148-A792-BB3BC40194B5}"/>
                    </a:ext>
                  </a:extLst>
                </p:cNvPr>
                <p:cNvSpPr txBox="1"/>
                <p:nvPr/>
              </p:nvSpPr>
              <p:spPr>
                <a:xfrm>
                  <a:off x="312658" y="5857082"/>
                  <a:ext cx="1113906" cy="461665"/>
                </a:xfrm>
                <a:prstGeom prst="rect">
                  <a:avLst/>
                </a:prstGeom>
                <a:noFill/>
              </p:spPr>
              <p:txBody>
                <a:bodyPr wrap="square" rtlCol="0">
                  <a:spAutoFit/>
                </a:bodyPr>
                <a:lstStyle/>
                <a:p>
                  <a:pPr algn="ctr"/>
                  <a:r>
                    <a:rPr lang="en-US" sz="2400" dirty="0"/>
                    <a:t>ns</a:t>
                  </a:r>
                </a:p>
              </p:txBody>
            </p:sp>
          </p:grpSp>
        </p:grpSp>
        <p:grpSp>
          <p:nvGrpSpPr>
            <p:cNvPr id="52" name="Group 51">
              <a:extLst>
                <a:ext uri="{FF2B5EF4-FFF2-40B4-BE49-F238E27FC236}">
                  <a16:creationId xmlns:a16="http://schemas.microsoft.com/office/drawing/2014/main" id="{F8C74774-7BDD-46FE-7E17-92FE8266E981}"/>
                </a:ext>
              </a:extLst>
            </p:cNvPr>
            <p:cNvGrpSpPr/>
            <p:nvPr/>
          </p:nvGrpSpPr>
          <p:grpSpPr>
            <a:xfrm>
              <a:off x="1298893" y="1352084"/>
              <a:ext cx="2302174" cy="1573368"/>
              <a:chOff x="4994301" y="1360610"/>
              <a:chExt cx="2302174" cy="1573368"/>
            </a:xfrm>
          </p:grpSpPr>
          <p:grpSp>
            <p:nvGrpSpPr>
              <p:cNvPr id="53" name="Group 52">
                <a:extLst>
                  <a:ext uri="{FF2B5EF4-FFF2-40B4-BE49-F238E27FC236}">
                    <a16:creationId xmlns:a16="http://schemas.microsoft.com/office/drawing/2014/main" id="{27F6BE1A-5AF9-1274-24AC-F71ECBEF9540}"/>
                  </a:ext>
                </a:extLst>
              </p:cNvPr>
              <p:cNvGrpSpPr/>
              <p:nvPr/>
            </p:nvGrpSpPr>
            <p:grpSpPr>
              <a:xfrm>
                <a:off x="5005709" y="2354444"/>
                <a:ext cx="1200475" cy="579534"/>
                <a:chOff x="312658" y="5857082"/>
                <a:chExt cx="1125998" cy="579534"/>
              </a:xfrm>
              <a:effectLst>
                <a:outerShdw blurRad="88900" sx="101000" sy="101000" algn="ctr" rotWithShape="0">
                  <a:schemeClr val="bg1"/>
                </a:outerShdw>
              </a:effectLst>
            </p:grpSpPr>
            <p:grpSp>
              <p:nvGrpSpPr>
                <p:cNvPr id="6147" name="Group 6146">
                  <a:extLst>
                    <a:ext uri="{FF2B5EF4-FFF2-40B4-BE49-F238E27FC236}">
                      <a16:creationId xmlns:a16="http://schemas.microsoft.com/office/drawing/2014/main" id="{A39C894C-F28E-7166-ABA1-BB046AAD4AA5}"/>
                    </a:ext>
                  </a:extLst>
                </p:cNvPr>
                <p:cNvGrpSpPr/>
                <p:nvPr/>
              </p:nvGrpSpPr>
              <p:grpSpPr>
                <a:xfrm>
                  <a:off x="329184" y="6309047"/>
                  <a:ext cx="1109472" cy="127569"/>
                  <a:chOff x="207264" y="5612498"/>
                  <a:chExt cx="1109472" cy="127569"/>
                </a:xfrm>
              </p:grpSpPr>
              <p:cxnSp>
                <p:nvCxnSpPr>
                  <p:cNvPr id="6149" name="Straight Connector 6148">
                    <a:extLst>
                      <a:ext uri="{FF2B5EF4-FFF2-40B4-BE49-F238E27FC236}">
                        <a16:creationId xmlns:a16="http://schemas.microsoft.com/office/drawing/2014/main" id="{C7FDC5ED-074F-F35E-5FA4-E3E3EE79EDF5}"/>
                      </a:ext>
                    </a:extLst>
                  </p:cNvPr>
                  <p:cNvCxnSpPr/>
                  <p:nvPr/>
                </p:nvCxnSpPr>
                <p:spPr>
                  <a:xfrm>
                    <a:off x="207264" y="5622324"/>
                    <a:ext cx="110947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150" name="Straight Connector 6149">
                    <a:extLst>
                      <a:ext uri="{FF2B5EF4-FFF2-40B4-BE49-F238E27FC236}">
                        <a16:creationId xmlns:a16="http://schemas.microsoft.com/office/drawing/2014/main" id="{495E84D0-F5F6-1F27-F7A7-F24B3DAD29A2}"/>
                      </a:ext>
                    </a:extLst>
                  </p:cNvPr>
                  <p:cNvCxnSpPr>
                    <a:cxnSpLocks/>
                  </p:cNvCxnSpPr>
                  <p:nvPr/>
                </p:nvCxnSpPr>
                <p:spPr>
                  <a:xfrm>
                    <a:off x="211698" y="5612498"/>
                    <a:ext cx="0" cy="127569"/>
                  </a:xfrm>
                  <a:prstGeom prst="line">
                    <a:avLst/>
                  </a:prstGeom>
                  <a:ln w="38100"/>
                </p:spPr>
                <p:style>
                  <a:lnRef idx="1">
                    <a:schemeClr val="dk1"/>
                  </a:lnRef>
                  <a:fillRef idx="0">
                    <a:schemeClr val="dk1"/>
                  </a:fillRef>
                  <a:effectRef idx="0">
                    <a:schemeClr val="dk1"/>
                  </a:effectRef>
                  <a:fontRef idx="minor">
                    <a:schemeClr val="tx1"/>
                  </a:fontRef>
                </p:style>
              </p:cxnSp>
              <p:cxnSp>
                <p:nvCxnSpPr>
                  <p:cNvPr id="6151" name="Straight Connector 6150">
                    <a:extLst>
                      <a:ext uri="{FF2B5EF4-FFF2-40B4-BE49-F238E27FC236}">
                        <a16:creationId xmlns:a16="http://schemas.microsoft.com/office/drawing/2014/main" id="{B488A81B-5540-5C4A-3B45-041CBC9D4A6F}"/>
                      </a:ext>
                    </a:extLst>
                  </p:cNvPr>
                  <p:cNvCxnSpPr>
                    <a:cxnSpLocks/>
                  </p:cNvCxnSpPr>
                  <p:nvPr/>
                </p:nvCxnSpPr>
                <p:spPr>
                  <a:xfrm>
                    <a:off x="1314076" y="5612498"/>
                    <a:ext cx="0" cy="127569"/>
                  </a:xfrm>
                  <a:prstGeom prst="line">
                    <a:avLst/>
                  </a:prstGeom>
                  <a:ln w="38100"/>
                </p:spPr>
                <p:style>
                  <a:lnRef idx="1">
                    <a:schemeClr val="dk1"/>
                  </a:lnRef>
                  <a:fillRef idx="0">
                    <a:schemeClr val="dk1"/>
                  </a:fillRef>
                  <a:effectRef idx="0">
                    <a:schemeClr val="dk1"/>
                  </a:effectRef>
                  <a:fontRef idx="minor">
                    <a:schemeClr val="tx1"/>
                  </a:fontRef>
                </p:style>
              </p:cxnSp>
            </p:grpSp>
            <p:sp>
              <p:nvSpPr>
                <p:cNvPr id="6148" name="TextBox 6147">
                  <a:extLst>
                    <a:ext uri="{FF2B5EF4-FFF2-40B4-BE49-F238E27FC236}">
                      <a16:creationId xmlns:a16="http://schemas.microsoft.com/office/drawing/2014/main" id="{01D405D7-99F9-068C-A1B2-29E56CC868B9}"/>
                    </a:ext>
                  </a:extLst>
                </p:cNvPr>
                <p:cNvSpPr txBox="1"/>
                <p:nvPr/>
              </p:nvSpPr>
              <p:spPr>
                <a:xfrm>
                  <a:off x="312658" y="5857082"/>
                  <a:ext cx="1113906" cy="461665"/>
                </a:xfrm>
                <a:prstGeom prst="rect">
                  <a:avLst/>
                </a:prstGeom>
                <a:noFill/>
              </p:spPr>
              <p:txBody>
                <a:bodyPr wrap="square" rtlCol="0">
                  <a:spAutoFit/>
                </a:bodyPr>
                <a:lstStyle/>
                <a:p>
                  <a:pPr algn="ctr"/>
                  <a:r>
                    <a:rPr lang="en-US" sz="2400" dirty="0"/>
                    <a:t>ns</a:t>
                  </a:r>
                </a:p>
              </p:txBody>
            </p:sp>
          </p:grpSp>
          <p:grpSp>
            <p:nvGrpSpPr>
              <p:cNvPr id="54" name="Group 53">
                <a:extLst>
                  <a:ext uri="{FF2B5EF4-FFF2-40B4-BE49-F238E27FC236}">
                    <a16:creationId xmlns:a16="http://schemas.microsoft.com/office/drawing/2014/main" id="{67C775E8-D8AE-5060-8CD6-17A32F931A8C}"/>
                  </a:ext>
                </a:extLst>
              </p:cNvPr>
              <p:cNvGrpSpPr/>
              <p:nvPr/>
            </p:nvGrpSpPr>
            <p:grpSpPr>
              <a:xfrm>
                <a:off x="6096000" y="1360610"/>
                <a:ext cx="1200475" cy="579534"/>
                <a:chOff x="312658" y="5857082"/>
                <a:chExt cx="1125998" cy="579534"/>
              </a:xfrm>
              <a:effectLst>
                <a:outerShdw blurRad="88900" sx="101000" sy="101000" algn="ctr" rotWithShape="0">
                  <a:schemeClr val="bg1"/>
                </a:outerShdw>
              </a:effectLst>
            </p:grpSpPr>
            <p:grpSp>
              <p:nvGrpSpPr>
                <p:cNvPr id="61" name="Group 60">
                  <a:extLst>
                    <a:ext uri="{FF2B5EF4-FFF2-40B4-BE49-F238E27FC236}">
                      <a16:creationId xmlns:a16="http://schemas.microsoft.com/office/drawing/2014/main" id="{2841F192-EE37-11CB-2166-857D09599033}"/>
                    </a:ext>
                  </a:extLst>
                </p:cNvPr>
                <p:cNvGrpSpPr/>
                <p:nvPr/>
              </p:nvGrpSpPr>
              <p:grpSpPr>
                <a:xfrm>
                  <a:off x="329184" y="6309047"/>
                  <a:ext cx="1109472" cy="127569"/>
                  <a:chOff x="207264" y="5612498"/>
                  <a:chExt cx="1109472" cy="127569"/>
                </a:xfrm>
              </p:grpSpPr>
              <p:cxnSp>
                <p:nvCxnSpPr>
                  <p:cNvPr id="63" name="Straight Connector 62">
                    <a:extLst>
                      <a:ext uri="{FF2B5EF4-FFF2-40B4-BE49-F238E27FC236}">
                        <a16:creationId xmlns:a16="http://schemas.microsoft.com/office/drawing/2014/main" id="{AC2FB5ED-4E30-3207-C164-B20122138D9F}"/>
                      </a:ext>
                    </a:extLst>
                  </p:cNvPr>
                  <p:cNvCxnSpPr/>
                  <p:nvPr/>
                </p:nvCxnSpPr>
                <p:spPr>
                  <a:xfrm>
                    <a:off x="207264" y="5622324"/>
                    <a:ext cx="110947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144" name="Straight Connector 6143">
                    <a:extLst>
                      <a:ext uri="{FF2B5EF4-FFF2-40B4-BE49-F238E27FC236}">
                        <a16:creationId xmlns:a16="http://schemas.microsoft.com/office/drawing/2014/main" id="{E2BECB2B-E96D-04ED-49F1-AD9603CCDDA9}"/>
                      </a:ext>
                    </a:extLst>
                  </p:cNvPr>
                  <p:cNvCxnSpPr>
                    <a:cxnSpLocks/>
                  </p:cNvCxnSpPr>
                  <p:nvPr/>
                </p:nvCxnSpPr>
                <p:spPr>
                  <a:xfrm>
                    <a:off x="211698" y="5612498"/>
                    <a:ext cx="0" cy="127569"/>
                  </a:xfrm>
                  <a:prstGeom prst="line">
                    <a:avLst/>
                  </a:prstGeom>
                  <a:ln w="38100"/>
                </p:spPr>
                <p:style>
                  <a:lnRef idx="1">
                    <a:schemeClr val="dk1"/>
                  </a:lnRef>
                  <a:fillRef idx="0">
                    <a:schemeClr val="dk1"/>
                  </a:fillRef>
                  <a:effectRef idx="0">
                    <a:schemeClr val="dk1"/>
                  </a:effectRef>
                  <a:fontRef idx="minor">
                    <a:schemeClr val="tx1"/>
                  </a:fontRef>
                </p:style>
              </p:cxnSp>
              <p:cxnSp>
                <p:nvCxnSpPr>
                  <p:cNvPr id="6145" name="Straight Connector 6144">
                    <a:extLst>
                      <a:ext uri="{FF2B5EF4-FFF2-40B4-BE49-F238E27FC236}">
                        <a16:creationId xmlns:a16="http://schemas.microsoft.com/office/drawing/2014/main" id="{A41DD9D5-47DB-50AC-C132-9FE0C9087BD4}"/>
                      </a:ext>
                    </a:extLst>
                  </p:cNvPr>
                  <p:cNvCxnSpPr>
                    <a:cxnSpLocks/>
                  </p:cNvCxnSpPr>
                  <p:nvPr/>
                </p:nvCxnSpPr>
                <p:spPr>
                  <a:xfrm>
                    <a:off x="1314076" y="5612498"/>
                    <a:ext cx="0" cy="127569"/>
                  </a:xfrm>
                  <a:prstGeom prst="line">
                    <a:avLst/>
                  </a:prstGeom>
                  <a:ln w="38100"/>
                </p:spPr>
                <p:style>
                  <a:lnRef idx="1">
                    <a:schemeClr val="dk1"/>
                  </a:lnRef>
                  <a:fillRef idx="0">
                    <a:schemeClr val="dk1"/>
                  </a:fillRef>
                  <a:effectRef idx="0">
                    <a:schemeClr val="dk1"/>
                  </a:effectRef>
                  <a:fontRef idx="minor">
                    <a:schemeClr val="tx1"/>
                  </a:fontRef>
                </p:style>
              </p:cxnSp>
            </p:grpSp>
            <p:sp>
              <p:nvSpPr>
                <p:cNvPr id="62" name="TextBox 61">
                  <a:extLst>
                    <a:ext uri="{FF2B5EF4-FFF2-40B4-BE49-F238E27FC236}">
                      <a16:creationId xmlns:a16="http://schemas.microsoft.com/office/drawing/2014/main" id="{9F8A444B-F03E-79DE-6C36-D9992E91378F}"/>
                    </a:ext>
                  </a:extLst>
                </p:cNvPr>
                <p:cNvSpPr txBox="1"/>
                <p:nvPr/>
              </p:nvSpPr>
              <p:spPr>
                <a:xfrm>
                  <a:off x="312658" y="5857082"/>
                  <a:ext cx="1113906" cy="461665"/>
                </a:xfrm>
                <a:prstGeom prst="rect">
                  <a:avLst/>
                </a:prstGeom>
                <a:noFill/>
              </p:spPr>
              <p:txBody>
                <a:bodyPr wrap="square" rtlCol="0">
                  <a:spAutoFit/>
                </a:bodyPr>
                <a:lstStyle/>
                <a:p>
                  <a:pPr algn="ctr"/>
                  <a:r>
                    <a:rPr lang="en-US" sz="2400" dirty="0"/>
                    <a:t>ns</a:t>
                  </a:r>
                </a:p>
              </p:txBody>
            </p:sp>
          </p:grpSp>
          <p:grpSp>
            <p:nvGrpSpPr>
              <p:cNvPr id="55" name="Group 54">
                <a:extLst>
                  <a:ext uri="{FF2B5EF4-FFF2-40B4-BE49-F238E27FC236}">
                    <a16:creationId xmlns:a16="http://schemas.microsoft.com/office/drawing/2014/main" id="{5D43696A-1C16-FB92-F3CA-6A712751654F}"/>
                  </a:ext>
                </a:extLst>
              </p:cNvPr>
              <p:cNvGrpSpPr/>
              <p:nvPr/>
            </p:nvGrpSpPr>
            <p:grpSpPr>
              <a:xfrm>
                <a:off x="4994301" y="1907936"/>
                <a:ext cx="2281956" cy="579534"/>
                <a:chOff x="312658" y="5857082"/>
                <a:chExt cx="1125998" cy="579534"/>
              </a:xfrm>
              <a:effectLst>
                <a:outerShdw blurRad="88900" sx="101000" sy="101000" algn="ctr" rotWithShape="0">
                  <a:schemeClr val="bg1"/>
                </a:outerShdw>
              </a:effectLst>
            </p:grpSpPr>
            <p:grpSp>
              <p:nvGrpSpPr>
                <p:cNvPr id="56" name="Group 55">
                  <a:extLst>
                    <a:ext uri="{FF2B5EF4-FFF2-40B4-BE49-F238E27FC236}">
                      <a16:creationId xmlns:a16="http://schemas.microsoft.com/office/drawing/2014/main" id="{FEEDA089-8356-A8A5-F1CB-097576C523F2}"/>
                    </a:ext>
                  </a:extLst>
                </p:cNvPr>
                <p:cNvGrpSpPr/>
                <p:nvPr/>
              </p:nvGrpSpPr>
              <p:grpSpPr>
                <a:xfrm>
                  <a:off x="329184" y="6309047"/>
                  <a:ext cx="1109472" cy="127569"/>
                  <a:chOff x="207264" y="5612498"/>
                  <a:chExt cx="1109472" cy="127569"/>
                </a:xfrm>
              </p:grpSpPr>
              <p:cxnSp>
                <p:nvCxnSpPr>
                  <p:cNvPr id="58" name="Straight Connector 57">
                    <a:extLst>
                      <a:ext uri="{FF2B5EF4-FFF2-40B4-BE49-F238E27FC236}">
                        <a16:creationId xmlns:a16="http://schemas.microsoft.com/office/drawing/2014/main" id="{F659F20B-0AE2-BEF8-3641-148FC6A00D3A}"/>
                      </a:ext>
                    </a:extLst>
                  </p:cNvPr>
                  <p:cNvCxnSpPr/>
                  <p:nvPr/>
                </p:nvCxnSpPr>
                <p:spPr>
                  <a:xfrm>
                    <a:off x="207264" y="5622324"/>
                    <a:ext cx="110947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646E1A7F-3DD0-9073-86BB-F2AFDB482E7E}"/>
                      </a:ext>
                    </a:extLst>
                  </p:cNvPr>
                  <p:cNvCxnSpPr>
                    <a:cxnSpLocks/>
                  </p:cNvCxnSpPr>
                  <p:nvPr/>
                </p:nvCxnSpPr>
                <p:spPr>
                  <a:xfrm>
                    <a:off x="211698" y="5612498"/>
                    <a:ext cx="0" cy="127569"/>
                  </a:xfrm>
                  <a:prstGeom prst="line">
                    <a:avLst/>
                  </a:prstGeom>
                  <a:ln w="381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055F3260-254A-74CD-FCBB-F987EBA286B6}"/>
                      </a:ext>
                    </a:extLst>
                  </p:cNvPr>
                  <p:cNvCxnSpPr>
                    <a:cxnSpLocks/>
                  </p:cNvCxnSpPr>
                  <p:nvPr/>
                </p:nvCxnSpPr>
                <p:spPr>
                  <a:xfrm>
                    <a:off x="1314076" y="5612498"/>
                    <a:ext cx="0" cy="127569"/>
                  </a:xfrm>
                  <a:prstGeom prst="line">
                    <a:avLst/>
                  </a:prstGeom>
                  <a:ln w="38100"/>
                </p:spPr>
                <p:style>
                  <a:lnRef idx="1">
                    <a:schemeClr val="dk1"/>
                  </a:lnRef>
                  <a:fillRef idx="0">
                    <a:schemeClr val="dk1"/>
                  </a:fillRef>
                  <a:effectRef idx="0">
                    <a:schemeClr val="dk1"/>
                  </a:effectRef>
                  <a:fontRef idx="minor">
                    <a:schemeClr val="tx1"/>
                  </a:fontRef>
                </p:style>
              </p:cxnSp>
            </p:grpSp>
            <p:sp>
              <p:nvSpPr>
                <p:cNvPr id="57" name="TextBox 56">
                  <a:extLst>
                    <a:ext uri="{FF2B5EF4-FFF2-40B4-BE49-F238E27FC236}">
                      <a16:creationId xmlns:a16="http://schemas.microsoft.com/office/drawing/2014/main" id="{2644CEF0-7DA0-C25C-1EC6-8F065318810A}"/>
                    </a:ext>
                  </a:extLst>
                </p:cNvPr>
                <p:cNvSpPr txBox="1"/>
                <p:nvPr/>
              </p:nvSpPr>
              <p:spPr>
                <a:xfrm>
                  <a:off x="312658" y="5857082"/>
                  <a:ext cx="1113906" cy="461665"/>
                </a:xfrm>
                <a:prstGeom prst="rect">
                  <a:avLst/>
                </a:prstGeom>
                <a:noFill/>
              </p:spPr>
              <p:txBody>
                <a:bodyPr wrap="square" rtlCol="0">
                  <a:spAutoFit/>
                </a:bodyPr>
                <a:lstStyle/>
                <a:p>
                  <a:pPr algn="ctr"/>
                  <a:r>
                    <a:rPr lang="en-US" sz="2400" dirty="0"/>
                    <a:t>*</a:t>
                  </a:r>
                </a:p>
              </p:txBody>
            </p:sp>
          </p:grpSp>
        </p:grpSp>
      </p:grpSp>
      <p:sp>
        <p:nvSpPr>
          <p:cNvPr id="6155" name="TextBox 6154">
            <a:extLst>
              <a:ext uri="{FF2B5EF4-FFF2-40B4-BE49-F238E27FC236}">
                <a16:creationId xmlns:a16="http://schemas.microsoft.com/office/drawing/2014/main" id="{B53A9BE2-9C60-3745-1B6D-7B462E02354D}"/>
              </a:ext>
            </a:extLst>
          </p:cNvPr>
          <p:cNvSpPr txBox="1"/>
          <p:nvPr/>
        </p:nvSpPr>
        <p:spPr>
          <a:xfrm>
            <a:off x="0" y="6468321"/>
            <a:ext cx="1547744" cy="369332"/>
          </a:xfrm>
          <a:prstGeom prst="rect">
            <a:avLst/>
          </a:prstGeom>
          <a:noFill/>
        </p:spPr>
        <p:txBody>
          <a:bodyPr wrap="square" rtlCol="0">
            <a:spAutoFit/>
          </a:bodyPr>
          <a:lstStyle/>
          <a:p>
            <a:r>
              <a:rPr lang="en-US" dirty="0"/>
              <a:t>Shannon</a:t>
            </a:r>
          </a:p>
        </p:txBody>
      </p:sp>
    </p:spTree>
    <p:extLst>
      <p:ext uri="{BB962C8B-B14F-4D97-AF65-F5344CB8AC3E}">
        <p14:creationId xmlns:p14="http://schemas.microsoft.com/office/powerpoint/2010/main" val="159563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20C0-F130-0F47-93A5-42A4E53DD1CC}"/>
              </a:ext>
            </a:extLst>
          </p:cNvPr>
          <p:cNvSpPr>
            <a:spLocks noGrp="1"/>
          </p:cNvSpPr>
          <p:nvPr>
            <p:ph type="title"/>
          </p:nvPr>
        </p:nvSpPr>
        <p:spPr/>
        <p:txBody>
          <a:bodyPr>
            <a:noAutofit/>
          </a:bodyPr>
          <a:lstStyle/>
          <a:p>
            <a:r>
              <a:rPr lang="en-US" sz="3600" dirty="0"/>
              <a:t>Unclear interaction effect of diet, the microbiome and pathogen exposure to influence zebrafish health</a:t>
            </a:r>
          </a:p>
        </p:txBody>
      </p:sp>
      <p:pic>
        <p:nvPicPr>
          <p:cNvPr id="10" name="Picture 9">
            <a:extLst>
              <a:ext uri="{FF2B5EF4-FFF2-40B4-BE49-F238E27FC236}">
                <a16:creationId xmlns:a16="http://schemas.microsoft.com/office/drawing/2014/main" id="{EFB80240-AAEF-DA4F-A035-B14631AC8C28}"/>
              </a:ext>
            </a:extLst>
          </p:cNvPr>
          <p:cNvPicPr>
            <a:picLocks noChangeAspect="1"/>
          </p:cNvPicPr>
          <p:nvPr/>
        </p:nvPicPr>
        <p:blipFill rotWithShape="1">
          <a:blip r:embed="rId3"/>
          <a:srcRect l="4596" t="11708" r="8220" b="75347"/>
          <a:stretch/>
        </p:blipFill>
        <p:spPr>
          <a:xfrm>
            <a:off x="6505008" y="3493037"/>
            <a:ext cx="5083738" cy="1003518"/>
          </a:xfrm>
          <a:prstGeom prst="rect">
            <a:avLst/>
          </a:prstGeom>
          <a:solidFill>
            <a:schemeClr val="bg1"/>
          </a:solidFill>
          <a:effectLst>
            <a:outerShdw blurRad="63500" sx="102000" sy="102000" algn="ctr" rotWithShape="0">
              <a:prstClr val="black">
                <a:alpha val="40000"/>
              </a:prstClr>
            </a:outerShdw>
          </a:effectLst>
        </p:spPr>
      </p:pic>
      <p:grpSp>
        <p:nvGrpSpPr>
          <p:cNvPr id="11" name="Group 10">
            <a:extLst>
              <a:ext uri="{FF2B5EF4-FFF2-40B4-BE49-F238E27FC236}">
                <a16:creationId xmlns:a16="http://schemas.microsoft.com/office/drawing/2014/main" id="{C143B387-0492-2F4A-993F-63310AA117FC}"/>
              </a:ext>
            </a:extLst>
          </p:cNvPr>
          <p:cNvGrpSpPr/>
          <p:nvPr/>
        </p:nvGrpSpPr>
        <p:grpSpPr>
          <a:xfrm>
            <a:off x="2330162" y="3310359"/>
            <a:ext cx="1850322" cy="1477867"/>
            <a:chOff x="2203680" y="3414179"/>
            <a:chExt cx="1850322" cy="1477867"/>
          </a:xfrm>
        </p:grpSpPr>
        <p:grpSp>
          <p:nvGrpSpPr>
            <p:cNvPr id="12" name="Group 11">
              <a:extLst>
                <a:ext uri="{FF2B5EF4-FFF2-40B4-BE49-F238E27FC236}">
                  <a16:creationId xmlns:a16="http://schemas.microsoft.com/office/drawing/2014/main" id="{2102F739-48B8-F14D-8A18-027C346D8D3E}"/>
                </a:ext>
              </a:extLst>
            </p:cNvPr>
            <p:cNvGrpSpPr/>
            <p:nvPr/>
          </p:nvGrpSpPr>
          <p:grpSpPr>
            <a:xfrm>
              <a:off x="2203680" y="3414179"/>
              <a:ext cx="1721022" cy="1367716"/>
              <a:chOff x="2806088" y="3529780"/>
              <a:chExt cx="1721022" cy="1367716"/>
            </a:xfrm>
          </p:grpSpPr>
          <p:pic>
            <p:nvPicPr>
              <p:cNvPr id="17" name="Picture 16">
                <a:extLst>
                  <a:ext uri="{FF2B5EF4-FFF2-40B4-BE49-F238E27FC236}">
                    <a16:creationId xmlns:a16="http://schemas.microsoft.com/office/drawing/2014/main" id="{894A6500-3754-C24D-A9CB-8B159FD7DF01}"/>
                  </a:ext>
                </a:extLst>
              </p:cNvPr>
              <p:cNvPicPr>
                <a:picLocks noChangeAspect="1"/>
              </p:cNvPicPr>
              <p:nvPr/>
            </p:nvPicPr>
            <p:blipFill>
              <a:blip r:embed="rId4"/>
              <a:stretch>
                <a:fillRect/>
              </a:stretch>
            </p:blipFill>
            <p:spPr>
              <a:xfrm>
                <a:off x="3057168" y="3529780"/>
                <a:ext cx="1469942" cy="1367716"/>
              </a:xfrm>
              <a:prstGeom prst="rect">
                <a:avLst/>
              </a:prstGeom>
            </p:spPr>
          </p:pic>
          <p:pic>
            <p:nvPicPr>
              <p:cNvPr id="18" name="Graphic 17" descr="Fire with solid fill">
                <a:extLst>
                  <a:ext uri="{FF2B5EF4-FFF2-40B4-BE49-F238E27FC236}">
                    <a16:creationId xmlns:a16="http://schemas.microsoft.com/office/drawing/2014/main" id="{A4101934-A189-434D-BFE9-09F71816AE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06088" y="4089562"/>
                <a:ext cx="677470" cy="677470"/>
              </a:xfrm>
              <a:prstGeom prst="rect">
                <a:avLst/>
              </a:prstGeom>
            </p:spPr>
          </p:pic>
        </p:grpSp>
        <p:pic>
          <p:nvPicPr>
            <p:cNvPr id="13" name="Graphic 12" descr="Fire with solid fill">
              <a:extLst>
                <a:ext uri="{FF2B5EF4-FFF2-40B4-BE49-F238E27FC236}">
                  <a16:creationId xmlns:a16="http://schemas.microsoft.com/office/drawing/2014/main" id="{D96814C0-F038-4A46-A222-7A71A2069F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69885" y="4050132"/>
              <a:ext cx="742314" cy="742314"/>
            </a:xfrm>
            <a:prstGeom prst="rect">
              <a:avLst/>
            </a:prstGeom>
          </p:spPr>
        </p:pic>
        <p:pic>
          <p:nvPicPr>
            <p:cNvPr id="14" name="Graphic 13" descr="Fire with solid fill">
              <a:extLst>
                <a:ext uri="{FF2B5EF4-FFF2-40B4-BE49-F238E27FC236}">
                  <a16:creationId xmlns:a16="http://schemas.microsoft.com/office/drawing/2014/main" id="{65DBF4F3-3AFC-C148-A7A2-C0D15AB027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78685" y="3996369"/>
              <a:ext cx="675317" cy="675317"/>
            </a:xfrm>
            <a:prstGeom prst="rect">
              <a:avLst/>
            </a:prstGeom>
          </p:spPr>
        </p:pic>
        <p:pic>
          <p:nvPicPr>
            <p:cNvPr id="15" name="Graphic 14" descr="Fire with solid fill">
              <a:extLst>
                <a:ext uri="{FF2B5EF4-FFF2-40B4-BE49-F238E27FC236}">
                  <a16:creationId xmlns:a16="http://schemas.microsoft.com/office/drawing/2014/main" id="{8CA23F78-8A28-7949-A3CD-B8BE8916DB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95356" y="4149732"/>
              <a:ext cx="742314" cy="742314"/>
            </a:xfrm>
            <a:prstGeom prst="rect">
              <a:avLst/>
            </a:prstGeom>
          </p:spPr>
        </p:pic>
        <p:pic>
          <p:nvPicPr>
            <p:cNvPr id="16" name="Graphic 15" descr="Fire with solid fill">
              <a:extLst>
                <a:ext uri="{FF2B5EF4-FFF2-40B4-BE49-F238E27FC236}">
                  <a16:creationId xmlns:a16="http://schemas.microsoft.com/office/drawing/2014/main" id="{DCEBE38B-6A19-C74C-8A71-786E68CB78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96313" y="4149732"/>
              <a:ext cx="742314" cy="742314"/>
            </a:xfrm>
            <a:prstGeom prst="rect">
              <a:avLst/>
            </a:prstGeom>
          </p:spPr>
        </p:pic>
      </p:grpSp>
      <p:grpSp>
        <p:nvGrpSpPr>
          <p:cNvPr id="32" name="Group 31">
            <a:extLst>
              <a:ext uri="{FF2B5EF4-FFF2-40B4-BE49-F238E27FC236}">
                <a16:creationId xmlns:a16="http://schemas.microsoft.com/office/drawing/2014/main" id="{27A84291-0C40-8344-BD10-405619F67CD8}"/>
              </a:ext>
            </a:extLst>
          </p:cNvPr>
          <p:cNvGrpSpPr/>
          <p:nvPr/>
        </p:nvGrpSpPr>
        <p:grpSpPr>
          <a:xfrm>
            <a:off x="1784926" y="4902126"/>
            <a:ext cx="9508837" cy="1586301"/>
            <a:chOff x="1784926" y="4902126"/>
            <a:chExt cx="9508837" cy="1586301"/>
          </a:xfrm>
        </p:grpSpPr>
        <p:pic>
          <p:nvPicPr>
            <p:cNvPr id="21" name="Picture 20">
              <a:extLst>
                <a:ext uri="{FF2B5EF4-FFF2-40B4-BE49-F238E27FC236}">
                  <a16:creationId xmlns:a16="http://schemas.microsoft.com/office/drawing/2014/main" id="{34499723-2AF9-5D42-BD4B-194BD3C26FD2}"/>
                </a:ext>
              </a:extLst>
            </p:cNvPr>
            <p:cNvPicPr>
              <a:picLocks noChangeAspect="1"/>
            </p:cNvPicPr>
            <p:nvPr/>
          </p:nvPicPr>
          <p:blipFill rotWithShape="1">
            <a:blip r:embed="rId7"/>
            <a:srcRect l="8168" t="14400" r="19039" b="66271"/>
            <a:stretch/>
          </p:blipFill>
          <p:spPr>
            <a:xfrm>
              <a:off x="6799992" y="4902126"/>
              <a:ext cx="4493771" cy="1586301"/>
            </a:xfrm>
            <a:prstGeom prst="rect">
              <a:avLst/>
            </a:prstGeom>
            <a:solidFill>
              <a:schemeClr val="bg1"/>
            </a:solidFill>
            <a:effectLst>
              <a:outerShdw blurRad="63500" sx="102000" sy="102000" algn="ctr" rotWithShape="0">
                <a:prstClr val="black">
                  <a:alpha val="40000"/>
                </a:prstClr>
              </a:outerShdw>
            </a:effectLst>
          </p:spPr>
        </p:pic>
        <p:grpSp>
          <p:nvGrpSpPr>
            <p:cNvPr id="30" name="Group 29">
              <a:extLst>
                <a:ext uri="{FF2B5EF4-FFF2-40B4-BE49-F238E27FC236}">
                  <a16:creationId xmlns:a16="http://schemas.microsoft.com/office/drawing/2014/main" id="{666F4A2B-C46A-0944-A47A-E59CF44600CA}"/>
                </a:ext>
              </a:extLst>
            </p:cNvPr>
            <p:cNvGrpSpPr/>
            <p:nvPr/>
          </p:nvGrpSpPr>
          <p:grpSpPr>
            <a:xfrm>
              <a:off x="1784926" y="4956342"/>
              <a:ext cx="3054514" cy="1477867"/>
              <a:chOff x="1986004" y="4807848"/>
              <a:chExt cx="3054514" cy="1477867"/>
            </a:xfrm>
          </p:grpSpPr>
          <p:pic>
            <p:nvPicPr>
              <p:cNvPr id="20" name="Graphic 19" descr="Germ with solid fill">
                <a:extLst>
                  <a:ext uri="{FF2B5EF4-FFF2-40B4-BE49-F238E27FC236}">
                    <a16:creationId xmlns:a16="http://schemas.microsoft.com/office/drawing/2014/main" id="{543F4ECF-C5FD-8944-AAF8-E290C14B33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4" y="5104839"/>
                <a:ext cx="1180876" cy="1180876"/>
              </a:xfrm>
              <a:prstGeom prst="rect">
                <a:avLst/>
              </a:prstGeom>
            </p:spPr>
          </p:pic>
          <p:grpSp>
            <p:nvGrpSpPr>
              <p:cNvPr id="22" name="Group 21">
                <a:extLst>
                  <a:ext uri="{FF2B5EF4-FFF2-40B4-BE49-F238E27FC236}">
                    <a16:creationId xmlns:a16="http://schemas.microsoft.com/office/drawing/2014/main" id="{865EA38F-3B60-D541-A3E8-6925FB297339}"/>
                  </a:ext>
                </a:extLst>
              </p:cNvPr>
              <p:cNvGrpSpPr/>
              <p:nvPr/>
            </p:nvGrpSpPr>
            <p:grpSpPr>
              <a:xfrm>
                <a:off x="3190196" y="4807848"/>
                <a:ext cx="1850322" cy="1477867"/>
                <a:chOff x="2203680" y="3414179"/>
                <a:chExt cx="1850322" cy="1477867"/>
              </a:xfrm>
            </p:grpSpPr>
            <p:grpSp>
              <p:nvGrpSpPr>
                <p:cNvPr id="23" name="Group 22">
                  <a:extLst>
                    <a:ext uri="{FF2B5EF4-FFF2-40B4-BE49-F238E27FC236}">
                      <a16:creationId xmlns:a16="http://schemas.microsoft.com/office/drawing/2014/main" id="{71C5630F-F781-E949-B316-5CF3D6BA5262}"/>
                    </a:ext>
                  </a:extLst>
                </p:cNvPr>
                <p:cNvGrpSpPr/>
                <p:nvPr/>
              </p:nvGrpSpPr>
              <p:grpSpPr>
                <a:xfrm>
                  <a:off x="2203680" y="3414179"/>
                  <a:ext cx="1721022" cy="1367716"/>
                  <a:chOff x="2806088" y="3529780"/>
                  <a:chExt cx="1721022" cy="1367716"/>
                </a:xfrm>
              </p:grpSpPr>
              <p:pic>
                <p:nvPicPr>
                  <p:cNvPr id="28" name="Picture 27">
                    <a:extLst>
                      <a:ext uri="{FF2B5EF4-FFF2-40B4-BE49-F238E27FC236}">
                        <a16:creationId xmlns:a16="http://schemas.microsoft.com/office/drawing/2014/main" id="{F446B966-B5FF-DE4D-B650-601E7B316520}"/>
                      </a:ext>
                    </a:extLst>
                  </p:cNvPr>
                  <p:cNvPicPr>
                    <a:picLocks noChangeAspect="1"/>
                  </p:cNvPicPr>
                  <p:nvPr/>
                </p:nvPicPr>
                <p:blipFill>
                  <a:blip r:embed="rId4"/>
                  <a:stretch>
                    <a:fillRect/>
                  </a:stretch>
                </p:blipFill>
                <p:spPr>
                  <a:xfrm>
                    <a:off x="3057168" y="3529780"/>
                    <a:ext cx="1469942" cy="1367716"/>
                  </a:xfrm>
                  <a:prstGeom prst="rect">
                    <a:avLst/>
                  </a:prstGeom>
                </p:spPr>
              </p:pic>
              <p:pic>
                <p:nvPicPr>
                  <p:cNvPr id="29" name="Graphic 28" descr="Fire with solid fill">
                    <a:extLst>
                      <a:ext uri="{FF2B5EF4-FFF2-40B4-BE49-F238E27FC236}">
                        <a16:creationId xmlns:a16="http://schemas.microsoft.com/office/drawing/2014/main" id="{C7BDAFA9-3913-7743-85B5-0FBCCE280C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06088" y="4089562"/>
                    <a:ext cx="677470" cy="677470"/>
                  </a:xfrm>
                  <a:prstGeom prst="rect">
                    <a:avLst/>
                  </a:prstGeom>
                </p:spPr>
              </p:pic>
            </p:grpSp>
            <p:pic>
              <p:nvPicPr>
                <p:cNvPr id="24" name="Graphic 23" descr="Fire with solid fill">
                  <a:extLst>
                    <a:ext uri="{FF2B5EF4-FFF2-40B4-BE49-F238E27FC236}">
                      <a16:creationId xmlns:a16="http://schemas.microsoft.com/office/drawing/2014/main" id="{252D6DA5-9B5A-FF46-806A-A9C17EE5A8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69885" y="4050132"/>
                  <a:ext cx="742314" cy="742314"/>
                </a:xfrm>
                <a:prstGeom prst="rect">
                  <a:avLst/>
                </a:prstGeom>
              </p:spPr>
            </p:pic>
            <p:pic>
              <p:nvPicPr>
                <p:cNvPr id="25" name="Graphic 24" descr="Fire with solid fill">
                  <a:extLst>
                    <a:ext uri="{FF2B5EF4-FFF2-40B4-BE49-F238E27FC236}">
                      <a16:creationId xmlns:a16="http://schemas.microsoft.com/office/drawing/2014/main" id="{FF258A55-409D-F74D-B122-B0822725EF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78685" y="3996369"/>
                  <a:ext cx="675317" cy="675317"/>
                </a:xfrm>
                <a:prstGeom prst="rect">
                  <a:avLst/>
                </a:prstGeom>
              </p:spPr>
            </p:pic>
            <p:pic>
              <p:nvPicPr>
                <p:cNvPr id="26" name="Graphic 25" descr="Fire with solid fill">
                  <a:extLst>
                    <a:ext uri="{FF2B5EF4-FFF2-40B4-BE49-F238E27FC236}">
                      <a16:creationId xmlns:a16="http://schemas.microsoft.com/office/drawing/2014/main" id="{F9542269-A6DA-8D4D-915F-FB3309093F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95356" y="4149732"/>
                  <a:ext cx="742314" cy="742314"/>
                </a:xfrm>
                <a:prstGeom prst="rect">
                  <a:avLst/>
                </a:prstGeom>
              </p:spPr>
            </p:pic>
            <p:pic>
              <p:nvPicPr>
                <p:cNvPr id="27" name="Graphic 26" descr="Fire with solid fill">
                  <a:extLst>
                    <a:ext uri="{FF2B5EF4-FFF2-40B4-BE49-F238E27FC236}">
                      <a16:creationId xmlns:a16="http://schemas.microsoft.com/office/drawing/2014/main" id="{3C7CBDB8-098D-AA4A-8934-7030EB2D75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96313" y="4149732"/>
                  <a:ext cx="742314" cy="742314"/>
                </a:xfrm>
                <a:prstGeom prst="rect">
                  <a:avLst/>
                </a:prstGeom>
              </p:spPr>
            </p:pic>
          </p:grpSp>
        </p:grpSp>
      </p:grpSp>
      <p:sp>
        <p:nvSpPr>
          <p:cNvPr id="33" name="Slide Number Placeholder 2">
            <a:extLst>
              <a:ext uri="{FF2B5EF4-FFF2-40B4-BE49-F238E27FC236}">
                <a16:creationId xmlns:a16="http://schemas.microsoft.com/office/drawing/2014/main" id="{42485FCD-FDB1-0540-A522-94FA9E874C8A}"/>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5</a:t>
            </a:fld>
            <a:endParaRPr lang="en-US" dirty="0"/>
          </a:p>
        </p:txBody>
      </p:sp>
      <p:grpSp>
        <p:nvGrpSpPr>
          <p:cNvPr id="43" name="Group 42">
            <a:extLst>
              <a:ext uri="{FF2B5EF4-FFF2-40B4-BE49-F238E27FC236}">
                <a16:creationId xmlns:a16="http://schemas.microsoft.com/office/drawing/2014/main" id="{0C820CA8-168C-B743-8369-AA7FB20DAF0F}"/>
              </a:ext>
            </a:extLst>
          </p:cNvPr>
          <p:cNvGrpSpPr/>
          <p:nvPr/>
        </p:nvGrpSpPr>
        <p:grpSpPr>
          <a:xfrm>
            <a:off x="751827" y="1832967"/>
            <a:ext cx="10276250" cy="1381788"/>
            <a:chOff x="751827" y="1832967"/>
            <a:chExt cx="10276250" cy="1381788"/>
          </a:xfrm>
        </p:grpSpPr>
        <p:pic>
          <p:nvPicPr>
            <p:cNvPr id="4" name="Picture 3">
              <a:extLst>
                <a:ext uri="{FF2B5EF4-FFF2-40B4-BE49-F238E27FC236}">
                  <a16:creationId xmlns:a16="http://schemas.microsoft.com/office/drawing/2014/main" id="{1DD5B2FA-C0C3-4841-8CE8-732908FD0B31}"/>
                </a:ext>
              </a:extLst>
            </p:cNvPr>
            <p:cNvPicPr>
              <a:picLocks noChangeAspect="1"/>
            </p:cNvPicPr>
            <p:nvPr/>
          </p:nvPicPr>
          <p:blipFill rotWithShape="1">
            <a:blip r:embed="rId10"/>
            <a:srcRect l="14948" t="11468" r="15065" b="70440"/>
            <a:stretch/>
          </p:blipFill>
          <p:spPr>
            <a:xfrm>
              <a:off x="7065677" y="1832967"/>
              <a:ext cx="3962400" cy="1325563"/>
            </a:xfrm>
            <a:prstGeom prst="rect">
              <a:avLst/>
            </a:prstGeom>
            <a:solidFill>
              <a:schemeClr val="bg1"/>
            </a:solidFill>
            <a:effectLst>
              <a:outerShdw blurRad="63500" sx="102000" sy="102000" algn="ctr" rotWithShape="0">
                <a:prstClr val="black">
                  <a:alpha val="40000"/>
                </a:prstClr>
              </a:outerShdw>
            </a:effectLst>
          </p:spPr>
        </p:pic>
        <p:grpSp>
          <p:nvGrpSpPr>
            <p:cNvPr id="34" name="Group 33">
              <a:extLst>
                <a:ext uri="{FF2B5EF4-FFF2-40B4-BE49-F238E27FC236}">
                  <a16:creationId xmlns:a16="http://schemas.microsoft.com/office/drawing/2014/main" id="{11BD1ED7-CC7F-8449-88B5-E15CF9DD2513}"/>
                </a:ext>
              </a:extLst>
            </p:cNvPr>
            <p:cNvGrpSpPr/>
            <p:nvPr/>
          </p:nvGrpSpPr>
          <p:grpSpPr>
            <a:xfrm>
              <a:off x="751827" y="1900821"/>
              <a:ext cx="1829415" cy="1313934"/>
              <a:chOff x="751827" y="1900821"/>
              <a:chExt cx="1829415" cy="1313934"/>
            </a:xfrm>
          </p:grpSpPr>
          <p:sp>
            <p:nvSpPr>
              <p:cNvPr id="6" name="Up Arrow 5">
                <a:extLst>
                  <a:ext uri="{FF2B5EF4-FFF2-40B4-BE49-F238E27FC236}">
                    <a16:creationId xmlns:a16="http://schemas.microsoft.com/office/drawing/2014/main" id="{4AD4AD62-7F9D-AA46-B446-B9B62552A8CA}"/>
                  </a:ext>
                </a:extLst>
              </p:cNvPr>
              <p:cNvSpPr/>
              <p:nvPr/>
            </p:nvSpPr>
            <p:spPr>
              <a:xfrm>
                <a:off x="751827" y="2162007"/>
                <a:ext cx="679621" cy="803189"/>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Weight Gain with solid fill">
                <a:extLst>
                  <a:ext uri="{FF2B5EF4-FFF2-40B4-BE49-F238E27FC236}">
                    <a16:creationId xmlns:a16="http://schemas.microsoft.com/office/drawing/2014/main" id="{A12D7F01-9A31-BE44-A568-029DA864B4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67308" y="1900821"/>
                <a:ext cx="1313934" cy="1313934"/>
              </a:xfrm>
              <a:prstGeom prst="rect">
                <a:avLst/>
              </a:prstGeom>
            </p:spPr>
          </p:pic>
        </p:grpSp>
      </p:grpSp>
      <p:grpSp>
        <p:nvGrpSpPr>
          <p:cNvPr id="35" name="Group 34">
            <a:extLst>
              <a:ext uri="{FF2B5EF4-FFF2-40B4-BE49-F238E27FC236}">
                <a16:creationId xmlns:a16="http://schemas.microsoft.com/office/drawing/2014/main" id="{229E28E0-DC33-9740-B8E1-AE2B4291C355}"/>
              </a:ext>
            </a:extLst>
          </p:cNvPr>
          <p:cNvGrpSpPr/>
          <p:nvPr/>
        </p:nvGrpSpPr>
        <p:grpSpPr>
          <a:xfrm>
            <a:off x="3096723" y="1907753"/>
            <a:ext cx="2804665" cy="1215167"/>
            <a:chOff x="1346886" y="4164227"/>
            <a:chExt cx="2978593" cy="1290524"/>
          </a:xfrm>
        </p:grpSpPr>
        <p:sp>
          <p:nvSpPr>
            <p:cNvPr id="36" name="Freeform 35">
              <a:extLst>
                <a:ext uri="{FF2B5EF4-FFF2-40B4-BE49-F238E27FC236}">
                  <a16:creationId xmlns:a16="http://schemas.microsoft.com/office/drawing/2014/main" id="{7BF67DF2-9999-2641-A8C2-6F8DD0526C12}"/>
                </a:ext>
              </a:extLst>
            </p:cNvPr>
            <p:cNvSpPr/>
            <p:nvPr/>
          </p:nvSpPr>
          <p:spPr>
            <a:xfrm>
              <a:off x="1346886" y="4608643"/>
              <a:ext cx="2607276" cy="828330"/>
            </a:xfrm>
            <a:custGeom>
              <a:avLst/>
              <a:gdLst>
                <a:gd name="connsiteX0" fmla="*/ 0 w 2607276"/>
                <a:gd name="connsiteY0" fmla="*/ 828330 h 828330"/>
                <a:gd name="connsiteX1" fmla="*/ 407773 w 2607276"/>
                <a:gd name="connsiteY1" fmla="*/ 358773 h 828330"/>
                <a:gd name="connsiteX2" fmla="*/ 630195 w 2607276"/>
                <a:gd name="connsiteY2" fmla="*/ 729476 h 828330"/>
                <a:gd name="connsiteX3" fmla="*/ 790833 w 2607276"/>
                <a:gd name="connsiteY3" fmla="*/ 111638 h 828330"/>
                <a:gd name="connsiteX4" fmla="*/ 1013255 w 2607276"/>
                <a:gd name="connsiteY4" fmla="*/ 507054 h 828330"/>
                <a:gd name="connsiteX5" fmla="*/ 1198606 w 2607276"/>
                <a:gd name="connsiteY5" fmla="*/ 49854 h 828330"/>
                <a:gd name="connsiteX6" fmla="*/ 1346887 w 2607276"/>
                <a:gd name="connsiteY6" fmla="*/ 457627 h 828330"/>
                <a:gd name="connsiteX7" fmla="*/ 1631092 w 2607276"/>
                <a:gd name="connsiteY7" fmla="*/ 427 h 828330"/>
                <a:gd name="connsiteX8" fmla="*/ 1767017 w 2607276"/>
                <a:gd name="connsiteY8" fmla="*/ 556481 h 828330"/>
                <a:gd name="connsiteX9" fmla="*/ 1927655 w 2607276"/>
                <a:gd name="connsiteY9" fmla="*/ 296989 h 828330"/>
                <a:gd name="connsiteX10" fmla="*/ 2051222 w 2607276"/>
                <a:gd name="connsiteY10" fmla="*/ 655335 h 828330"/>
                <a:gd name="connsiteX11" fmla="*/ 2211860 w 2607276"/>
                <a:gd name="connsiteY11" fmla="*/ 457627 h 828330"/>
                <a:gd name="connsiteX12" fmla="*/ 2607276 w 2607276"/>
                <a:gd name="connsiteY12" fmla="*/ 828330 h 82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7276" h="828330">
                  <a:moveTo>
                    <a:pt x="0" y="828330"/>
                  </a:moveTo>
                  <a:cubicBezTo>
                    <a:pt x="151370" y="601789"/>
                    <a:pt x="302741" y="375249"/>
                    <a:pt x="407773" y="358773"/>
                  </a:cubicBezTo>
                  <a:cubicBezTo>
                    <a:pt x="512805" y="342297"/>
                    <a:pt x="566352" y="770665"/>
                    <a:pt x="630195" y="729476"/>
                  </a:cubicBezTo>
                  <a:cubicBezTo>
                    <a:pt x="694038" y="688287"/>
                    <a:pt x="726990" y="148708"/>
                    <a:pt x="790833" y="111638"/>
                  </a:cubicBezTo>
                  <a:cubicBezTo>
                    <a:pt x="854676" y="74568"/>
                    <a:pt x="945293" y="517351"/>
                    <a:pt x="1013255" y="507054"/>
                  </a:cubicBezTo>
                  <a:cubicBezTo>
                    <a:pt x="1081217" y="496757"/>
                    <a:pt x="1143001" y="58092"/>
                    <a:pt x="1198606" y="49854"/>
                  </a:cubicBezTo>
                  <a:cubicBezTo>
                    <a:pt x="1254211" y="41616"/>
                    <a:pt x="1274806" y="465865"/>
                    <a:pt x="1346887" y="457627"/>
                  </a:cubicBezTo>
                  <a:cubicBezTo>
                    <a:pt x="1418968" y="449389"/>
                    <a:pt x="1561070" y="-16049"/>
                    <a:pt x="1631092" y="427"/>
                  </a:cubicBezTo>
                  <a:cubicBezTo>
                    <a:pt x="1701114" y="16903"/>
                    <a:pt x="1717590" y="507054"/>
                    <a:pt x="1767017" y="556481"/>
                  </a:cubicBezTo>
                  <a:cubicBezTo>
                    <a:pt x="1816444" y="605908"/>
                    <a:pt x="1880288" y="280513"/>
                    <a:pt x="1927655" y="296989"/>
                  </a:cubicBezTo>
                  <a:cubicBezTo>
                    <a:pt x="1975023" y="313465"/>
                    <a:pt x="2003855" y="628562"/>
                    <a:pt x="2051222" y="655335"/>
                  </a:cubicBezTo>
                  <a:cubicBezTo>
                    <a:pt x="2098590" y="682108"/>
                    <a:pt x="2119184" y="428794"/>
                    <a:pt x="2211860" y="457627"/>
                  </a:cubicBezTo>
                  <a:cubicBezTo>
                    <a:pt x="2304536" y="486460"/>
                    <a:pt x="2516660" y="764487"/>
                    <a:pt x="2607276" y="828330"/>
                  </a:cubicBezTo>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12CF678F-C963-C246-94B3-395E2FDD3D5E}"/>
                </a:ext>
              </a:extLst>
            </p:cNvPr>
            <p:cNvGrpSpPr/>
            <p:nvPr/>
          </p:nvGrpSpPr>
          <p:grpSpPr>
            <a:xfrm>
              <a:off x="1346891" y="4164227"/>
              <a:ext cx="2978588" cy="1290524"/>
              <a:chOff x="1346891" y="4164227"/>
              <a:chExt cx="2978588" cy="1290524"/>
            </a:xfrm>
          </p:grpSpPr>
          <p:sp>
            <p:nvSpPr>
              <p:cNvPr id="38" name="Freeform 37">
                <a:extLst>
                  <a:ext uri="{FF2B5EF4-FFF2-40B4-BE49-F238E27FC236}">
                    <a16:creationId xmlns:a16="http://schemas.microsoft.com/office/drawing/2014/main" id="{6E5A1083-EFD8-C842-9438-BF4B408AC1D9}"/>
                  </a:ext>
                </a:extLst>
              </p:cNvPr>
              <p:cNvSpPr/>
              <p:nvPr/>
            </p:nvSpPr>
            <p:spPr>
              <a:xfrm>
                <a:off x="1764103" y="4323767"/>
                <a:ext cx="1863649" cy="1130984"/>
              </a:xfrm>
              <a:custGeom>
                <a:avLst/>
                <a:gdLst>
                  <a:gd name="connsiteX0" fmla="*/ 0 w 3410465"/>
                  <a:gd name="connsiteY0" fmla="*/ 1952391 h 1952391"/>
                  <a:gd name="connsiteX1" fmla="*/ 1210962 w 3410465"/>
                  <a:gd name="connsiteY1" fmla="*/ 1594045 h 1952391"/>
                  <a:gd name="connsiteX2" fmla="*/ 1791729 w 3410465"/>
                  <a:gd name="connsiteY2" fmla="*/ 23 h 1952391"/>
                  <a:gd name="connsiteX3" fmla="*/ 2261286 w 3410465"/>
                  <a:gd name="connsiteY3" fmla="*/ 1556975 h 1952391"/>
                  <a:gd name="connsiteX4" fmla="*/ 3410465 w 3410465"/>
                  <a:gd name="connsiteY4" fmla="*/ 1952391 h 195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465" h="1952391">
                    <a:moveTo>
                      <a:pt x="0" y="1952391"/>
                    </a:moveTo>
                    <a:cubicBezTo>
                      <a:pt x="456170" y="1935915"/>
                      <a:pt x="912341" y="1919440"/>
                      <a:pt x="1210962" y="1594045"/>
                    </a:cubicBezTo>
                    <a:cubicBezTo>
                      <a:pt x="1509583" y="1268650"/>
                      <a:pt x="1616675" y="6201"/>
                      <a:pt x="1791729" y="23"/>
                    </a:cubicBezTo>
                    <a:cubicBezTo>
                      <a:pt x="1966783" y="-6155"/>
                      <a:pt x="1991497" y="1231580"/>
                      <a:pt x="2261286" y="1556975"/>
                    </a:cubicBezTo>
                    <a:cubicBezTo>
                      <a:pt x="2531075" y="1882370"/>
                      <a:pt x="3161270" y="1905023"/>
                      <a:pt x="3410465" y="1952391"/>
                    </a:cubicBezTo>
                  </a:path>
                </a:pathLst>
              </a:custGeom>
              <a:solidFill>
                <a:schemeClr val="tx1">
                  <a:lumMod val="50000"/>
                  <a:lumOff val="50000"/>
                  <a:alpha val="5121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FEDDB083-CA65-0E4F-85C3-5F261579EBC3}"/>
                  </a:ext>
                </a:extLst>
              </p:cNvPr>
              <p:cNvCxnSpPr>
                <a:cxnSpLocks/>
              </p:cNvCxnSpPr>
              <p:nvPr/>
            </p:nvCxnSpPr>
            <p:spPr>
              <a:xfrm>
                <a:off x="1346896" y="4164227"/>
                <a:ext cx="0" cy="1285099"/>
              </a:xfrm>
              <a:prstGeom prst="line">
                <a:avLst/>
              </a:prstGeom>
              <a:ln w="3810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463FC24C-D653-A14E-8974-FCBA2439E126}"/>
                  </a:ext>
                </a:extLst>
              </p:cNvPr>
              <p:cNvCxnSpPr>
                <a:cxnSpLocks/>
              </p:cNvCxnSpPr>
              <p:nvPr/>
            </p:nvCxnSpPr>
            <p:spPr>
              <a:xfrm flipH="1">
                <a:off x="1346891" y="5449326"/>
                <a:ext cx="2978588" cy="0"/>
              </a:xfrm>
              <a:prstGeom prst="line">
                <a:avLst/>
              </a:prstGeom>
              <a:ln w="38100"/>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7160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E74EFB-49FE-F46D-C6C5-183EBCDCCD85}"/>
              </a:ext>
            </a:extLst>
          </p:cNvPr>
          <p:cNvPicPr>
            <a:picLocks noChangeAspect="1"/>
          </p:cNvPicPr>
          <p:nvPr/>
        </p:nvPicPr>
        <p:blipFill>
          <a:blip r:embed="rId2"/>
          <a:stretch>
            <a:fillRect/>
          </a:stretch>
        </p:blipFill>
        <p:spPr>
          <a:xfrm>
            <a:off x="5943600" y="861786"/>
            <a:ext cx="6248400" cy="4699000"/>
          </a:xfrm>
          <a:prstGeom prst="rect">
            <a:avLst/>
          </a:prstGeom>
        </p:spPr>
      </p:pic>
      <p:pic>
        <p:nvPicPr>
          <p:cNvPr id="3" name="Picture 2">
            <a:extLst>
              <a:ext uri="{FF2B5EF4-FFF2-40B4-BE49-F238E27FC236}">
                <a16:creationId xmlns:a16="http://schemas.microsoft.com/office/drawing/2014/main" id="{A55EEFB5-A247-A4E2-CDC7-B33224017EF3}"/>
              </a:ext>
            </a:extLst>
          </p:cNvPr>
          <p:cNvPicPr>
            <a:picLocks noChangeAspect="1"/>
          </p:cNvPicPr>
          <p:nvPr/>
        </p:nvPicPr>
        <p:blipFill>
          <a:blip r:embed="rId3"/>
          <a:stretch>
            <a:fillRect/>
          </a:stretch>
        </p:blipFill>
        <p:spPr>
          <a:xfrm>
            <a:off x="0" y="520319"/>
            <a:ext cx="5943600" cy="5381934"/>
          </a:xfrm>
          <a:prstGeom prst="rect">
            <a:avLst/>
          </a:prstGeom>
        </p:spPr>
      </p:pic>
    </p:spTree>
    <p:extLst>
      <p:ext uri="{BB962C8B-B14F-4D97-AF65-F5344CB8AC3E}">
        <p14:creationId xmlns:p14="http://schemas.microsoft.com/office/powerpoint/2010/main" val="25596377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9D6A4E-B6E0-3846-5E71-A0D125FC7382}"/>
              </a:ext>
            </a:extLst>
          </p:cNvPr>
          <p:cNvPicPr>
            <a:picLocks noChangeAspect="1"/>
          </p:cNvPicPr>
          <p:nvPr/>
        </p:nvPicPr>
        <p:blipFill>
          <a:blip r:embed="rId2"/>
          <a:stretch>
            <a:fillRect/>
          </a:stretch>
        </p:blipFill>
        <p:spPr>
          <a:xfrm>
            <a:off x="2000250" y="0"/>
            <a:ext cx="8191500" cy="6858000"/>
          </a:xfrm>
          <a:prstGeom prst="rect">
            <a:avLst/>
          </a:prstGeom>
        </p:spPr>
      </p:pic>
    </p:spTree>
    <p:extLst>
      <p:ext uri="{BB962C8B-B14F-4D97-AF65-F5344CB8AC3E}">
        <p14:creationId xmlns:p14="http://schemas.microsoft.com/office/powerpoint/2010/main" val="39177592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E32FA-DE6D-73D0-33EC-F2F20B07B631}"/>
              </a:ext>
            </a:extLst>
          </p:cNvPr>
          <p:cNvSpPr>
            <a:spLocks noGrp="1"/>
          </p:cNvSpPr>
          <p:nvPr>
            <p:ph type="title"/>
          </p:nvPr>
        </p:nvSpPr>
        <p:spPr/>
        <p:txBody>
          <a:bodyPr/>
          <a:lstStyle/>
          <a:p>
            <a:r>
              <a:rPr lang="en-US" dirty="0"/>
              <a:t>Gut microbial composition at final time point between exposed an unexposed fish</a:t>
            </a:r>
          </a:p>
        </p:txBody>
      </p:sp>
      <p:pic>
        <p:nvPicPr>
          <p:cNvPr id="5" name="Picture 4">
            <a:extLst>
              <a:ext uri="{FF2B5EF4-FFF2-40B4-BE49-F238E27FC236}">
                <a16:creationId xmlns:a16="http://schemas.microsoft.com/office/drawing/2014/main" id="{950AB299-255F-2E52-1184-718481771936}"/>
              </a:ext>
            </a:extLst>
          </p:cNvPr>
          <p:cNvPicPr>
            <a:picLocks noChangeAspect="1"/>
          </p:cNvPicPr>
          <p:nvPr/>
        </p:nvPicPr>
        <p:blipFill>
          <a:blip r:embed="rId2"/>
          <a:stretch>
            <a:fillRect/>
          </a:stretch>
        </p:blipFill>
        <p:spPr>
          <a:xfrm>
            <a:off x="3329781" y="1325563"/>
            <a:ext cx="5532437" cy="5532437"/>
          </a:xfrm>
          <a:prstGeom prst="rect">
            <a:avLst/>
          </a:prstGeom>
        </p:spPr>
      </p:pic>
      <p:sp>
        <p:nvSpPr>
          <p:cNvPr id="6" name="TextBox 5">
            <a:extLst>
              <a:ext uri="{FF2B5EF4-FFF2-40B4-BE49-F238E27FC236}">
                <a16:creationId xmlns:a16="http://schemas.microsoft.com/office/drawing/2014/main" id="{F84916DA-5F51-C112-2EEC-A54B44EA8306}"/>
              </a:ext>
            </a:extLst>
          </p:cNvPr>
          <p:cNvSpPr txBox="1"/>
          <p:nvPr/>
        </p:nvSpPr>
        <p:spPr>
          <a:xfrm>
            <a:off x="9542054" y="5079112"/>
            <a:ext cx="1547744" cy="369332"/>
          </a:xfrm>
          <a:prstGeom prst="rect">
            <a:avLst/>
          </a:prstGeom>
          <a:noFill/>
        </p:spPr>
        <p:txBody>
          <a:bodyPr wrap="square" rtlCol="0">
            <a:spAutoFit/>
          </a:bodyPr>
          <a:lstStyle/>
          <a:p>
            <a:r>
              <a:rPr lang="en-US" dirty="0"/>
              <a:t>Bray-Curtis</a:t>
            </a:r>
          </a:p>
        </p:txBody>
      </p:sp>
    </p:spTree>
    <p:extLst>
      <p:ext uri="{BB962C8B-B14F-4D97-AF65-F5344CB8AC3E}">
        <p14:creationId xmlns:p14="http://schemas.microsoft.com/office/powerpoint/2010/main" val="20274582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35BB24-A142-98BD-4020-F1645AE2EFFC}"/>
              </a:ext>
            </a:extLst>
          </p:cNvPr>
          <p:cNvPicPr>
            <a:picLocks noChangeAspect="1"/>
          </p:cNvPicPr>
          <p:nvPr/>
        </p:nvPicPr>
        <p:blipFill>
          <a:blip r:embed="rId2"/>
          <a:stretch>
            <a:fillRect/>
          </a:stretch>
        </p:blipFill>
        <p:spPr>
          <a:xfrm>
            <a:off x="2133600" y="1504950"/>
            <a:ext cx="7924800" cy="3848100"/>
          </a:xfrm>
          <a:prstGeom prst="rect">
            <a:avLst/>
          </a:prstGeom>
        </p:spPr>
      </p:pic>
    </p:spTree>
    <p:extLst>
      <p:ext uri="{BB962C8B-B14F-4D97-AF65-F5344CB8AC3E}">
        <p14:creationId xmlns:p14="http://schemas.microsoft.com/office/powerpoint/2010/main" val="17210216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E32FA-DE6D-73D0-33EC-F2F20B07B631}"/>
              </a:ext>
            </a:extLst>
          </p:cNvPr>
          <p:cNvSpPr>
            <a:spLocks noGrp="1"/>
          </p:cNvSpPr>
          <p:nvPr>
            <p:ph type="title"/>
          </p:nvPr>
        </p:nvSpPr>
        <p:spPr/>
        <p:txBody>
          <a:bodyPr>
            <a:normAutofit fontScale="90000"/>
          </a:bodyPr>
          <a:lstStyle/>
          <a:p>
            <a:r>
              <a:rPr lang="en-US" dirty="0"/>
              <a:t>Gut microbial composition of diets at final time point between exposed an unexposed fish</a:t>
            </a:r>
          </a:p>
        </p:txBody>
      </p:sp>
      <p:pic>
        <p:nvPicPr>
          <p:cNvPr id="4" name="Picture 3">
            <a:extLst>
              <a:ext uri="{FF2B5EF4-FFF2-40B4-BE49-F238E27FC236}">
                <a16:creationId xmlns:a16="http://schemas.microsoft.com/office/drawing/2014/main" id="{3E816E2A-05A2-067B-002F-97CCD7CA4124}"/>
              </a:ext>
            </a:extLst>
          </p:cNvPr>
          <p:cNvPicPr>
            <a:picLocks noChangeAspect="1"/>
          </p:cNvPicPr>
          <p:nvPr/>
        </p:nvPicPr>
        <p:blipFill>
          <a:blip r:embed="rId3"/>
          <a:stretch>
            <a:fillRect/>
          </a:stretch>
        </p:blipFill>
        <p:spPr>
          <a:xfrm>
            <a:off x="3329781" y="1325563"/>
            <a:ext cx="5532437" cy="5532437"/>
          </a:xfrm>
          <a:prstGeom prst="rect">
            <a:avLst/>
          </a:prstGeom>
        </p:spPr>
      </p:pic>
      <p:sp>
        <p:nvSpPr>
          <p:cNvPr id="6" name="TextBox 5">
            <a:extLst>
              <a:ext uri="{FF2B5EF4-FFF2-40B4-BE49-F238E27FC236}">
                <a16:creationId xmlns:a16="http://schemas.microsoft.com/office/drawing/2014/main" id="{E3E95D0C-05A0-2258-A504-7803D1024F7E}"/>
              </a:ext>
            </a:extLst>
          </p:cNvPr>
          <p:cNvSpPr txBox="1"/>
          <p:nvPr/>
        </p:nvSpPr>
        <p:spPr>
          <a:xfrm>
            <a:off x="9542054" y="5079112"/>
            <a:ext cx="1547744" cy="369332"/>
          </a:xfrm>
          <a:prstGeom prst="rect">
            <a:avLst/>
          </a:prstGeom>
          <a:noFill/>
        </p:spPr>
        <p:txBody>
          <a:bodyPr wrap="square" rtlCol="0">
            <a:spAutoFit/>
          </a:bodyPr>
          <a:lstStyle/>
          <a:p>
            <a:r>
              <a:rPr lang="en-US" dirty="0"/>
              <a:t>Bray-Curtis</a:t>
            </a:r>
          </a:p>
        </p:txBody>
      </p:sp>
    </p:spTree>
    <p:extLst>
      <p:ext uri="{BB962C8B-B14F-4D97-AF65-F5344CB8AC3E}">
        <p14:creationId xmlns:p14="http://schemas.microsoft.com/office/powerpoint/2010/main" val="12097267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E02988-3CFF-B59B-99F4-40E62A6DAA7B}"/>
              </a:ext>
            </a:extLst>
          </p:cNvPr>
          <p:cNvPicPr>
            <a:picLocks noChangeAspect="1"/>
          </p:cNvPicPr>
          <p:nvPr/>
        </p:nvPicPr>
        <p:blipFill>
          <a:blip r:embed="rId2"/>
          <a:stretch>
            <a:fillRect/>
          </a:stretch>
        </p:blipFill>
        <p:spPr>
          <a:xfrm>
            <a:off x="1778000" y="374650"/>
            <a:ext cx="8636000" cy="6108700"/>
          </a:xfrm>
          <a:prstGeom prst="rect">
            <a:avLst/>
          </a:prstGeom>
        </p:spPr>
      </p:pic>
    </p:spTree>
    <p:extLst>
      <p:ext uri="{BB962C8B-B14F-4D97-AF65-F5344CB8AC3E}">
        <p14:creationId xmlns:p14="http://schemas.microsoft.com/office/powerpoint/2010/main" val="723262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C9641-4623-F0F6-F220-70CCE1125755}"/>
              </a:ext>
            </a:extLst>
          </p:cNvPr>
          <p:cNvPicPr>
            <a:picLocks noChangeAspect="1"/>
          </p:cNvPicPr>
          <p:nvPr/>
        </p:nvPicPr>
        <p:blipFill>
          <a:blip r:embed="rId2"/>
          <a:stretch>
            <a:fillRect/>
          </a:stretch>
        </p:blipFill>
        <p:spPr>
          <a:xfrm>
            <a:off x="0" y="0"/>
            <a:ext cx="4601029" cy="4601029"/>
          </a:xfrm>
          <a:prstGeom prst="rect">
            <a:avLst/>
          </a:prstGeom>
        </p:spPr>
      </p:pic>
      <p:pic>
        <p:nvPicPr>
          <p:cNvPr id="6" name="Picture 5">
            <a:extLst>
              <a:ext uri="{FF2B5EF4-FFF2-40B4-BE49-F238E27FC236}">
                <a16:creationId xmlns:a16="http://schemas.microsoft.com/office/drawing/2014/main" id="{EADB942B-F5CC-131C-F434-21CA02739248}"/>
              </a:ext>
            </a:extLst>
          </p:cNvPr>
          <p:cNvPicPr>
            <a:picLocks noChangeAspect="1"/>
          </p:cNvPicPr>
          <p:nvPr/>
        </p:nvPicPr>
        <p:blipFill>
          <a:blip r:embed="rId3"/>
          <a:stretch>
            <a:fillRect/>
          </a:stretch>
        </p:blipFill>
        <p:spPr>
          <a:xfrm>
            <a:off x="7590970" y="0"/>
            <a:ext cx="4601030" cy="4601030"/>
          </a:xfrm>
          <a:prstGeom prst="rect">
            <a:avLst/>
          </a:prstGeom>
        </p:spPr>
      </p:pic>
      <p:pic>
        <p:nvPicPr>
          <p:cNvPr id="8" name="Picture 7">
            <a:extLst>
              <a:ext uri="{FF2B5EF4-FFF2-40B4-BE49-F238E27FC236}">
                <a16:creationId xmlns:a16="http://schemas.microsoft.com/office/drawing/2014/main" id="{743855F9-2C7B-C075-7F90-56E40A53C8BD}"/>
              </a:ext>
            </a:extLst>
          </p:cNvPr>
          <p:cNvPicPr>
            <a:picLocks noChangeAspect="1"/>
          </p:cNvPicPr>
          <p:nvPr/>
        </p:nvPicPr>
        <p:blipFill>
          <a:blip r:embed="rId4"/>
          <a:stretch>
            <a:fillRect/>
          </a:stretch>
        </p:blipFill>
        <p:spPr>
          <a:xfrm>
            <a:off x="10072914" y="4443718"/>
            <a:ext cx="2119086" cy="2414282"/>
          </a:xfrm>
          <a:prstGeom prst="rect">
            <a:avLst/>
          </a:prstGeom>
        </p:spPr>
      </p:pic>
      <p:pic>
        <p:nvPicPr>
          <p:cNvPr id="9" name="Picture 8">
            <a:extLst>
              <a:ext uri="{FF2B5EF4-FFF2-40B4-BE49-F238E27FC236}">
                <a16:creationId xmlns:a16="http://schemas.microsoft.com/office/drawing/2014/main" id="{DA366A09-C2CB-EC9A-D220-32E9DE49F4CB}"/>
              </a:ext>
            </a:extLst>
          </p:cNvPr>
          <p:cNvPicPr>
            <a:picLocks noChangeAspect="1"/>
          </p:cNvPicPr>
          <p:nvPr/>
        </p:nvPicPr>
        <p:blipFill>
          <a:blip r:embed="rId5"/>
          <a:stretch>
            <a:fillRect/>
          </a:stretch>
        </p:blipFill>
        <p:spPr>
          <a:xfrm>
            <a:off x="2915557" y="4375754"/>
            <a:ext cx="2119086" cy="2448264"/>
          </a:xfrm>
          <a:prstGeom prst="rect">
            <a:avLst/>
          </a:prstGeom>
        </p:spPr>
      </p:pic>
      <p:sp>
        <p:nvSpPr>
          <p:cNvPr id="10" name="TextBox 9">
            <a:extLst>
              <a:ext uri="{FF2B5EF4-FFF2-40B4-BE49-F238E27FC236}">
                <a16:creationId xmlns:a16="http://schemas.microsoft.com/office/drawing/2014/main" id="{542FC33C-2990-F18A-B067-9ED8373BEA55}"/>
              </a:ext>
            </a:extLst>
          </p:cNvPr>
          <p:cNvSpPr txBox="1"/>
          <p:nvPr/>
        </p:nvSpPr>
        <p:spPr>
          <a:xfrm>
            <a:off x="273564" y="4191088"/>
            <a:ext cx="1961321" cy="369332"/>
          </a:xfrm>
          <a:prstGeom prst="rect">
            <a:avLst/>
          </a:prstGeom>
          <a:noFill/>
        </p:spPr>
        <p:txBody>
          <a:bodyPr wrap="square" rtlCol="0">
            <a:spAutoFit/>
          </a:bodyPr>
          <a:lstStyle/>
          <a:p>
            <a:r>
              <a:rPr lang="en-US" dirty="0"/>
              <a:t>Bray-Curtis</a:t>
            </a:r>
          </a:p>
        </p:txBody>
      </p:sp>
      <p:sp>
        <p:nvSpPr>
          <p:cNvPr id="11" name="TextBox 10">
            <a:extLst>
              <a:ext uri="{FF2B5EF4-FFF2-40B4-BE49-F238E27FC236}">
                <a16:creationId xmlns:a16="http://schemas.microsoft.com/office/drawing/2014/main" id="{34C9F204-F8C0-A1EA-212D-74305F730ACA}"/>
              </a:ext>
            </a:extLst>
          </p:cNvPr>
          <p:cNvSpPr txBox="1"/>
          <p:nvPr/>
        </p:nvSpPr>
        <p:spPr>
          <a:xfrm>
            <a:off x="7962464" y="4173033"/>
            <a:ext cx="1762539" cy="369332"/>
          </a:xfrm>
          <a:prstGeom prst="rect">
            <a:avLst/>
          </a:prstGeom>
          <a:noFill/>
        </p:spPr>
        <p:txBody>
          <a:bodyPr wrap="square" rtlCol="0">
            <a:spAutoFit/>
          </a:bodyPr>
          <a:lstStyle/>
          <a:p>
            <a:r>
              <a:rPr lang="en-US" dirty="0"/>
              <a:t>Canberra</a:t>
            </a:r>
          </a:p>
        </p:txBody>
      </p:sp>
    </p:spTree>
    <p:extLst>
      <p:ext uri="{BB962C8B-B14F-4D97-AF65-F5344CB8AC3E}">
        <p14:creationId xmlns:p14="http://schemas.microsoft.com/office/powerpoint/2010/main" val="13769984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873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3F0457-B57A-87BA-2780-1E1868E538D8}"/>
              </a:ext>
            </a:extLst>
          </p:cNvPr>
          <p:cNvPicPr>
            <a:picLocks noChangeAspect="1"/>
          </p:cNvPicPr>
          <p:nvPr/>
        </p:nvPicPr>
        <p:blipFill>
          <a:blip r:embed="rId3"/>
          <a:stretch>
            <a:fillRect/>
          </a:stretch>
        </p:blipFill>
        <p:spPr>
          <a:xfrm>
            <a:off x="3546928" y="1759857"/>
            <a:ext cx="5098143" cy="5098143"/>
          </a:xfrm>
          <a:prstGeom prst="rect">
            <a:avLst/>
          </a:prstGeom>
        </p:spPr>
      </p:pic>
      <p:sp>
        <p:nvSpPr>
          <p:cNvPr id="4" name="Title 3">
            <a:extLst>
              <a:ext uri="{FF2B5EF4-FFF2-40B4-BE49-F238E27FC236}">
                <a16:creationId xmlns:a16="http://schemas.microsoft.com/office/drawing/2014/main" id="{21E1F54E-1557-B5EC-06E9-4B2344C17A48}"/>
              </a:ext>
            </a:extLst>
          </p:cNvPr>
          <p:cNvSpPr>
            <a:spLocks noGrp="1"/>
          </p:cNvSpPr>
          <p:nvPr>
            <p:ph type="title"/>
          </p:nvPr>
        </p:nvSpPr>
        <p:spPr/>
        <p:txBody>
          <a:bodyPr/>
          <a:lstStyle/>
          <a:p>
            <a:r>
              <a:rPr lang="en-US" dirty="0"/>
              <a:t>Log abundance of Mycobacterium genera</a:t>
            </a:r>
          </a:p>
        </p:txBody>
      </p:sp>
    </p:spTree>
    <p:extLst>
      <p:ext uri="{BB962C8B-B14F-4D97-AF65-F5344CB8AC3E}">
        <p14:creationId xmlns:p14="http://schemas.microsoft.com/office/powerpoint/2010/main" val="9280197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74E4A9-8099-3000-0DCE-1BE0F76350C3}"/>
              </a:ext>
            </a:extLst>
          </p:cNvPr>
          <p:cNvPicPr>
            <a:picLocks noChangeAspect="1"/>
          </p:cNvPicPr>
          <p:nvPr/>
        </p:nvPicPr>
        <p:blipFill>
          <a:blip r:embed="rId2"/>
          <a:stretch>
            <a:fillRect/>
          </a:stretch>
        </p:blipFill>
        <p:spPr>
          <a:xfrm>
            <a:off x="0" y="1266613"/>
            <a:ext cx="4880429" cy="3904343"/>
          </a:xfrm>
          <a:prstGeom prst="rect">
            <a:avLst/>
          </a:prstGeom>
        </p:spPr>
      </p:pic>
      <p:pic>
        <p:nvPicPr>
          <p:cNvPr id="3" name="Picture 2">
            <a:extLst>
              <a:ext uri="{FF2B5EF4-FFF2-40B4-BE49-F238E27FC236}">
                <a16:creationId xmlns:a16="http://schemas.microsoft.com/office/drawing/2014/main" id="{3F6CA035-C359-FDD0-7CAB-3F8E771747A0}"/>
              </a:ext>
            </a:extLst>
          </p:cNvPr>
          <p:cNvPicPr>
            <a:picLocks noChangeAspect="1"/>
          </p:cNvPicPr>
          <p:nvPr/>
        </p:nvPicPr>
        <p:blipFill>
          <a:blip r:embed="rId3"/>
          <a:stretch>
            <a:fillRect/>
          </a:stretch>
        </p:blipFill>
        <p:spPr>
          <a:xfrm>
            <a:off x="4876801" y="1190172"/>
            <a:ext cx="7315200" cy="4057226"/>
          </a:xfrm>
          <a:prstGeom prst="rect">
            <a:avLst/>
          </a:prstGeom>
        </p:spPr>
      </p:pic>
    </p:spTree>
    <p:extLst>
      <p:ext uri="{BB962C8B-B14F-4D97-AF65-F5344CB8AC3E}">
        <p14:creationId xmlns:p14="http://schemas.microsoft.com/office/powerpoint/2010/main" val="3257608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A9647C0-3955-4947-B0D0-61F097504E00}"/>
              </a:ext>
            </a:extLst>
          </p:cNvPr>
          <p:cNvGrpSpPr/>
          <p:nvPr/>
        </p:nvGrpSpPr>
        <p:grpSpPr>
          <a:xfrm>
            <a:off x="1369138" y="2017081"/>
            <a:ext cx="1409050" cy="1360690"/>
            <a:chOff x="2375334" y="3029513"/>
            <a:chExt cx="1263400" cy="1220039"/>
          </a:xfrm>
          <a:effectLst>
            <a:outerShdw blurRad="50800" dist="38100" dir="2700000" algn="tl" rotWithShape="0">
              <a:schemeClr val="bg1">
                <a:alpha val="40000"/>
              </a:schemeClr>
            </a:outerShdw>
          </a:effectLst>
        </p:grpSpPr>
        <p:sp>
          <p:nvSpPr>
            <p:cNvPr id="10" name="Oval 9">
              <a:extLst>
                <a:ext uri="{FF2B5EF4-FFF2-40B4-BE49-F238E27FC236}">
                  <a16:creationId xmlns:a16="http://schemas.microsoft.com/office/drawing/2014/main" id="{EAB48E3B-7D9C-9C41-A56C-0E281FF305C6}"/>
                </a:ext>
              </a:extLst>
            </p:cNvPr>
            <p:cNvSpPr/>
            <p:nvPr/>
          </p:nvSpPr>
          <p:spPr>
            <a:xfrm>
              <a:off x="2727429" y="3029513"/>
              <a:ext cx="559210" cy="559210"/>
            </a:xfrm>
            <a:prstGeom prst="ellipse">
              <a:avLst/>
            </a:prstGeom>
            <a:solidFill>
              <a:srgbClr val="1A9E7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71AD599-7D8E-DD4C-8361-375C65010340}"/>
                </a:ext>
              </a:extLst>
            </p:cNvPr>
            <p:cNvSpPr/>
            <p:nvPr/>
          </p:nvSpPr>
          <p:spPr>
            <a:xfrm>
              <a:off x="2375334" y="3690342"/>
              <a:ext cx="559210" cy="559210"/>
            </a:xfrm>
            <a:prstGeom prst="ellipse">
              <a:avLst/>
            </a:prstGeom>
            <a:solidFill>
              <a:srgbClr val="D95F0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B7F830B-9CCD-BE44-BC87-5AA6D3A42218}"/>
                </a:ext>
              </a:extLst>
            </p:cNvPr>
            <p:cNvSpPr/>
            <p:nvPr/>
          </p:nvSpPr>
          <p:spPr>
            <a:xfrm>
              <a:off x="3079524" y="3690342"/>
              <a:ext cx="559210" cy="559210"/>
            </a:xfrm>
            <a:prstGeom prst="ellipse">
              <a:avLst/>
            </a:prstGeom>
            <a:solidFill>
              <a:srgbClr val="7570B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Content Placeholder 6" descr="A close up of a flower&#10;&#10;Description automatically generated">
            <a:extLst>
              <a:ext uri="{FF2B5EF4-FFF2-40B4-BE49-F238E27FC236}">
                <a16:creationId xmlns:a16="http://schemas.microsoft.com/office/drawing/2014/main" id="{4E92C8AB-D259-6840-AA41-D1F53E7DB8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746" t="17004" r="12708" b="16421"/>
          <a:stretch/>
        </p:blipFill>
        <p:spPr>
          <a:xfrm>
            <a:off x="4166538" y="3394500"/>
            <a:ext cx="1535183" cy="1428519"/>
          </a:xfrm>
          <a:prstGeom prst="rect">
            <a:avLst/>
          </a:prstGeom>
          <a:effectLst>
            <a:outerShdw blurRad="63500" sx="102000" sy="102000" algn="ctr" rotWithShape="0">
              <a:prstClr val="black">
                <a:alpha val="40000"/>
              </a:prstClr>
            </a:outerShdw>
          </a:effectLst>
        </p:spPr>
      </p:pic>
      <p:sp>
        <p:nvSpPr>
          <p:cNvPr id="15" name="Title 1">
            <a:extLst>
              <a:ext uri="{FF2B5EF4-FFF2-40B4-BE49-F238E27FC236}">
                <a16:creationId xmlns:a16="http://schemas.microsoft.com/office/drawing/2014/main" id="{5910A579-52EA-6444-A3B6-C50D2E4B6153}"/>
              </a:ext>
            </a:extLst>
          </p:cNvPr>
          <p:cNvSpPr txBox="1">
            <a:spLocks/>
          </p:cNvSpPr>
          <p:nvPr/>
        </p:nvSpPr>
        <p:spPr>
          <a:xfrm>
            <a:off x="0" y="0"/>
            <a:ext cx="12192000" cy="1325563"/>
          </a:xfrm>
          <a:prstGeom prst="rect">
            <a:avLst/>
          </a:prstGeom>
          <a:solidFill>
            <a:srgbClr val="D73F09"/>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latin typeface="Arial" panose="020B0604020202020204" pitchFamily="34" charset="0"/>
                <a:cs typeface="Arial" panose="020B0604020202020204" pitchFamily="34" charset="0"/>
              </a:rPr>
              <a:t>How do multiple exposure types impact the gut microbiome to influence the host’s health?</a:t>
            </a:r>
          </a:p>
        </p:txBody>
      </p:sp>
      <p:pic>
        <p:nvPicPr>
          <p:cNvPr id="13" name="Graphic 12" descr="Germ with solid fill">
            <a:extLst>
              <a:ext uri="{FF2B5EF4-FFF2-40B4-BE49-F238E27FC236}">
                <a16:creationId xmlns:a16="http://schemas.microsoft.com/office/drawing/2014/main" id="{877F0F7F-09F2-324F-A661-7F046379B4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9138" y="4596476"/>
            <a:ext cx="1180876" cy="1180876"/>
          </a:xfrm>
          <a:prstGeom prst="rect">
            <a:avLst/>
          </a:prstGeom>
        </p:spPr>
      </p:pic>
      <p:sp>
        <p:nvSpPr>
          <p:cNvPr id="14" name="Slide Number Placeholder 2">
            <a:extLst>
              <a:ext uri="{FF2B5EF4-FFF2-40B4-BE49-F238E27FC236}">
                <a16:creationId xmlns:a16="http://schemas.microsoft.com/office/drawing/2014/main" id="{FB5801FD-9DD6-CE40-911C-F48C85EF48EB}"/>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6</a:t>
            </a:fld>
            <a:endParaRPr lang="en-US" dirty="0"/>
          </a:p>
        </p:txBody>
      </p:sp>
      <p:pic>
        <p:nvPicPr>
          <p:cNvPr id="20" name="Picture 19" descr="A picture containing table, fish&#10;&#10;Description automatically generated">
            <a:extLst>
              <a:ext uri="{FF2B5EF4-FFF2-40B4-BE49-F238E27FC236}">
                <a16:creationId xmlns:a16="http://schemas.microsoft.com/office/drawing/2014/main" id="{8D6BBD67-1548-764C-9981-226C7325D82F}"/>
              </a:ext>
            </a:extLst>
          </p:cNvPr>
          <p:cNvPicPr>
            <a:picLocks noChangeAspect="1"/>
          </p:cNvPicPr>
          <p:nvPr/>
        </p:nvPicPr>
        <p:blipFill rotWithShape="1">
          <a:blip r:embed="rId6" cstate="screen">
            <a:alphaModFix/>
            <a:extLst>
              <a:ext uri="{28A0092B-C50C-407E-A947-70E740481C1C}">
                <a14:useLocalDpi xmlns:a14="http://schemas.microsoft.com/office/drawing/2010/main"/>
              </a:ext>
            </a:extLst>
          </a:blip>
          <a:srcRect/>
          <a:stretch/>
        </p:blipFill>
        <p:spPr>
          <a:xfrm>
            <a:off x="7267323" y="3270543"/>
            <a:ext cx="4067255" cy="1370570"/>
          </a:xfrm>
          <a:prstGeom prst="rect">
            <a:avLst/>
          </a:prstGeom>
        </p:spPr>
      </p:pic>
      <p:cxnSp>
        <p:nvCxnSpPr>
          <p:cNvPr id="25" name="Straight Arrow Connector 24">
            <a:extLst>
              <a:ext uri="{FF2B5EF4-FFF2-40B4-BE49-F238E27FC236}">
                <a16:creationId xmlns:a16="http://schemas.microsoft.com/office/drawing/2014/main" id="{63C17C41-AEE2-3246-8B98-320949E7864F}"/>
              </a:ext>
            </a:extLst>
          </p:cNvPr>
          <p:cNvCxnSpPr>
            <a:cxnSpLocks/>
          </p:cNvCxnSpPr>
          <p:nvPr/>
        </p:nvCxnSpPr>
        <p:spPr>
          <a:xfrm flipV="1">
            <a:off x="2778188" y="4366711"/>
            <a:ext cx="1337428" cy="674760"/>
          </a:xfrm>
          <a:prstGeom prst="straightConnector1">
            <a:avLst/>
          </a:prstGeom>
          <a:ln w="76200">
            <a:solidFill>
              <a:schemeClr val="tx1">
                <a:lumMod val="50000"/>
                <a:lumOff val="50000"/>
              </a:schemeClr>
            </a:solidFill>
            <a:prstDash val="sysDot"/>
            <a:headEnd type="none" w="med" len="med"/>
            <a:tailEnd type="none" w="med" len="med"/>
          </a:ln>
          <a:effectLst>
            <a:outerShdw blurRad="50800" dist="38100" dir="2700000" algn="tl" rotWithShape="0">
              <a:schemeClr val="bg1">
                <a:alpha val="82000"/>
              </a:schemeClr>
            </a:outerShd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724237A-B60E-8042-8596-5017C9691C5B}"/>
              </a:ext>
            </a:extLst>
          </p:cNvPr>
          <p:cNvCxnSpPr>
            <a:cxnSpLocks/>
          </p:cNvCxnSpPr>
          <p:nvPr/>
        </p:nvCxnSpPr>
        <p:spPr>
          <a:xfrm>
            <a:off x="2912146" y="3307706"/>
            <a:ext cx="1047849" cy="653797"/>
          </a:xfrm>
          <a:prstGeom prst="straightConnector1">
            <a:avLst/>
          </a:prstGeom>
          <a:ln w="76200">
            <a:solidFill>
              <a:schemeClr val="tx1">
                <a:lumMod val="50000"/>
                <a:lumOff val="50000"/>
              </a:schemeClr>
            </a:solidFill>
            <a:prstDash val="sysDot"/>
            <a:headEnd type="none" w="med" len="med"/>
            <a:tailEnd type="none" w="med" len="med"/>
          </a:ln>
          <a:effectLst>
            <a:outerShdw blurRad="50800" dist="38100" dir="2700000" algn="tl" rotWithShape="0">
              <a:schemeClr val="bg1">
                <a:alpha val="82000"/>
              </a:schemeClr>
            </a:outerShdw>
          </a:effectLst>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CF2B9A8-34D5-2642-B536-44A8ABEFF41A}"/>
              </a:ext>
            </a:extLst>
          </p:cNvPr>
          <p:cNvPicPr>
            <a:picLocks noChangeAspect="1"/>
          </p:cNvPicPr>
          <p:nvPr/>
        </p:nvPicPr>
        <p:blipFill>
          <a:blip r:embed="rId7"/>
          <a:stretch>
            <a:fillRect/>
          </a:stretch>
        </p:blipFill>
        <p:spPr>
          <a:xfrm>
            <a:off x="8533330" y="3565443"/>
            <a:ext cx="615499" cy="615499"/>
          </a:xfrm>
          <a:prstGeom prst="rect">
            <a:avLst/>
          </a:prstGeom>
          <a:effectLst>
            <a:outerShdw blurRad="88900" sx="102000" sy="102000" algn="ctr" rotWithShape="0">
              <a:schemeClr val="bg1">
                <a:alpha val="69000"/>
              </a:schemeClr>
            </a:outerShdw>
          </a:effectLst>
        </p:spPr>
      </p:pic>
      <p:cxnSp>
        <p:nvCxnSpPr>
          <p:cNvPr id="66" name="Straight Arrow Connector 65">
            <a:extLst>
              <a:ext uri="{FF2B5EF4-FFF2-40B4-BE49-F238E27FC236}">
                <a16:creationId xmlns:a16="http://schemas.microsoft.com/office/drawing/2014/main" id="{A6A7A77D-99F8-DE43-9419-07624399283D}"/>
              </a:ext>
            </a:extLst>
          </p:cNvPr>
          <p:cNvCxnSpPr>
            <a:cxnSpLocks/>
          </p:cNvCxnSpPr>
          <p:nvPr/>
        </p:nvCxnSpPr>
        <p:spPr>
          <a:xfrm>
            <a:off x="5871477" y="4090506"/>
            <a:ext cx="1141308" cy="0"/>
          </a:xfrm>
          <a:prstGeom prst="straightConnector1">
            <a:avLst/>
          </a:prstGeom>
          <a:ln w="76200">
            <a:solidFill>
              <a:schemeClr val="tx1">
                <a:lumMod val="85000"/>
                <a:lumOff val="15000"/>
              </a:schemeClr>
            </a:solidFill>
            <a:prstDash val="solid"/>
            <a:headEnd type="none" w="med" len="med"/>
            <a:tailEnd type="triangle" w="med" len="med"/>
          </a:ln>
          <a:effectLst>
            <a:outerShdw blurRad="50800" dist="38100" dir="2700000" algn="tl" rotWithShape="0">
              <a:schemeClr val="bg1">
                <a:alpha val="82000"/>
              </a:schemeClr>
            </a:outerShdw>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E153D3C-B6A0-6443-9EF4-9E6E132C1962}"/>
              </a:ext>
            </a:extLst>
          </p:cNvPr>
          <p:cNvCxnSpPr>
            <a:cxnSpLocks/>
          </p:cNvCxnSpPr>
          <p:nvPr/>
        </p:nvCxnSpPr>
        <p:spPr>
          <a:xfrm>
            <a:off x="2154510" y="3612763"/>
            <a:ext cx="0" cy="883664"/>
          </a:xfrm>
          <a:prstGeom prst="straightConnector1">
            <a:avLst/>
          </a:prstGeom>
          <a:ln w="76200">
            <a:solidFill>
              <a:schemeClr val="tx1">
                <a:lumMod val="50000"/>
                <a:lumOff val="50000"/>
              </a:schemeClr>
            </a:solidFill>
            <a:prstDash val="sysDot"/>
            <a:headEnd type="none" w="med" len="med"/>
            <a:tailEnd type="none" w="med" len="med"/>
          </a:ln>
          <a:effectLst>
            <a:outerShdw blurRad="50800" dist="38100" dir="2700000" algn="tl" rotWithShape="0">
              <a:schemeClr val="bg1">
                <a:alpha val="82000"/>
              </a:schemeClr>
            </a:outerShdw>
          </a:effectLst>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EFEAD49-C63E-E949-B63A-223EC480058E}"/>
              </a:ext>
            </a:extLst>
          </p:cNvPr>
          <p:cNvSpPr txBox="1"/>
          <p:nvPr/>
        </p:nvSpPr>
        <p:spPr>
          <a:xfrm>
            <a:off x="2550014" y="1815890"/>
            <a:ext cx="5522424" cy="954107"/>
          </a:xfrm>
          <a:prstGeom prst="rect">
            <a:avLst/>
          </a:prstGeom>
          <a:noFill/>
        </p:spPr>
        <p:txBody>
          <a:bodyPr wrap="square" rtlCol="0">
            <a:spAutoFit/>
          </a:bodyPr>
          <a:lstStyle/>
          <a:p>
            <a:r>
              <a:rPr lang="en-US" sz="3200" b="1" dirty="0"/>
              <a:t>?</a:t>
            </a:r>
            <a:r>
              <a:rPr lang="en-US" sz="3200" dirty="0"/>
              <a:t> </a:t>
            </a:r>
            <a:r>
              <a:rPr lang="en-US" sz="2400" dirty="0"/>
              <a:t>Do the microbiomes of fish fed different commonly used laboratory diets differ?</a:t>
            </a:r>
          </a:p>
        </p:txBody>
      </p:sp>
      <p:sp>
        <p:nvSpPr>
          <p:cNvPr id="73" name="TextBox 72">
            <a:extLst>
              <a:ext uri="{FF2B5EF4-FFF2-40B4-BE49-F238E27FC236}">
                <a16:creationId xmlns:a16="http://schemas.microsoft.com/office/drawing/2014/main" id="{98961316-EB8B-7946-8F85-1AC55972DA2D}"/>
              </a:ext>
            </a:extLst>
          </p:cNvPr>
          <p:cNvSpPr txBox="1"/>
          <p:nvPr/>
        </p:nvSpPr>
        <p:spPr>
          <a:xfrm>
            <a:off x="2385502" y="5343567"/>
            <a:ext cx="3624564" cy="954107"/>
          </a:xfrm>
          <a:prstGeom prst="rect">
            <a:avLst/>
          </a:prstGeom>
          <a:noFill/>
        </p:spPr>
        <p:txBody>
          <a:bodyPr wrap="square" rtlCol="0">
            <a:spAutoFit/>
          </a:bodyPr>
          <a:lstStyle/>
          <a:p>
            <a:r>
              <a:rPr lang="en-US" sz="3200" b="1" dirty="0"/>
              <a:t>? </a:t>
            </a:r>
            <a:r>
              <a:rPr lang="en-US" sz="2400" dirty="0"/>
              <a:t>Diet dependent effects after pathogen exposure?</a:t>
            </a:r>
            <a:endParaRPr lang="en-US" sz="3200" b="1" dirty="0"/>
          </a:p>
        </p:txBody>
      </p:sp>
      <p:sp>
        <p:nvSpPr>
          <p:cNvPr id="83" name="TextBox 82">
            <a:extLst>
              <a:ext uri="{FF2B5EF4-FFF2-40B4-BE49-F238E27FC236}">
                <a16:creationId xmlns:a16="http://schemas.microsoft.com/office/drawing/2014/main" id="{98E0202E-1FEA-C646-802B-3EE5246DA452}"/>
              </a:ext>
            </a:extLst>
          </p:cNvPr>
          <p:cNvSpPr txBox="1"/>
          <p:nvPr/>
        </p:nvSpPr>
        <p:spPr>
          <a:xfrm>
            <a:off x="6805186" y="4474151"/>
            <a:ext cx="5158214" cy="954107"/>
          </a:xfrm>
          <a:prstGeom prst="rect">
            <a:avLst/>
          </a:prstGeom>
          <a:noFill/>
        </p:spPr>
        <p:txBody>
          <a:bodyPr wrap="square" rtlCol="0">
            <a:spAutoFit/>
          </a:bodyPr>
          <a:lstStyle/>
          <a:p>
            <a:r>
              <a:rPr lang="en-US" sz="3200" b="1" dirty="0"/>
              <a:t>? </a:t>
            </a:r>
            <a:r>
              <a:rPr lang="en-US" sz="2400" dirty="0"/>
              <a:t>Do these interaction effects have a measurable effect on the host’s health?</a:t>
            </a:r>
          </a:p>
        </p:txBody>
      </p:sp>
    </p:spTree>
    <p:extLst>
      <p:ext uri="{BB962C8B-B14F-4D97-AF65-F5344CB8AC3E}">
        <p14:creationId xmlns:p14="http://schemas.microsoft.com/office/powerpoint/2010/main" val="340901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fade">
                                      <p:cBhvr>
                                        <p:cTn id="1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P spid="8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F42523-0010-87A5-71B9-F3139E3696FF}"/>
              </a:ext>
            </a:extLst>
          </p:cNvPr>
          <p:cNvPicPr>
            <a:picLocks noChangeAspect="1"/>
          </p:cNvPicPr>
          <p:nvPr/>
        </p:nvPicPr>
        <p:blipFill>
          <a:blip r:embed="rId2"/>
          <a:stretch>
            <a:fillRect/>
          </a:stretch>
        </p:blipFill>
        <p:spPr>
          <a:xfrm>
            <a:off x="0" y="0"/>
            <a:ext cx="6096000" cy="6530622"/>
          </a:xfrm>
          <a:prstGeom prst="rect">
            <a:avLst/>
          </a:prstGeom>
        </p:spPr>
      </p:pic>
      <p:pic>
        <p:nvPicPr>
          <p:cNvPr id="3" name="Picture 2">
            <a:extLst>
              <a:ext uri="{FF2B5EF4-FFF2-40B4-BE49-F238E27FC236}">
                <a16:creationId xmlns:a16="http://schemas.microsoft.com/office/drawing/2014/main" id="{AF9930F4-752D-A77D-DA07-FC109E39AB8F}"/>
              </a:ext>
            </a:extLst>
          </p:cNvPr>
          <p:cNvPicPr>
            <a:picLocks noChangeAspect="1"/>
          </p:cNvPicPr>
          <p:nvPr/>
        </p:nvPicPr>
        <p:blipFill>
          <a:blip r:embed="rId3"/>
          <a:stretch>
            <a:fillRect/>
          </a:stretch>
        </p:blipFill>
        <p:spPr>
          <a:xfrm>
            <a:off x="6096000" y="-1"/>
            <a:ext cx="6096000" cy="6530622"/>
          </a:xfrm>
          <a:prstGeom prst="rect">
            <a:avLst/>
          </a:prstGeom>
        </p:spPr>
      </p:pic>
    </p:spTree>
    <p:extLst>
      <p:ext uri="{BB962C8B-B14F-4D97-AF65-F5344CB8AC3E}">
        <p14:creationId xmlns:p14="http://schemas.microsoft.com/office/powerpoint/2010/main" val="2189178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EB33-8560-FB4D-B4AF-6C11A6326560}"/>
              </a:ext>
            </a:extLst>
          </p:cNvPr>
          <p:cNvSpPr>
            <a:spLocks noGrp="1"/>
          </p:cNvSpPr>
          <p:nvPr>
            <p:ph type="title"/>
          </p:nvPr>
        </p:nvSpPr>
        <p:spPr>
          <a:xfrm>
            <a:off x="0" y="1"/>
            <a:ext cx="12192000" cy="1411940"/>
          </a:xfrm>
        </p:spPr>
        <p:txBody>
          <a:bodyPr>
            <a:noAutofit/>
          </a:bodyPr>
          <a:lstStyle/>
          <a:p>
            <a:pPr algn="ctr"/>
            <a:r>
              <a:rPr lang="en-US" sz="3600" dirty="0"/>
              <a:t>Diet differentially impacts physiology and </a:t>
            </a:r>
            <a:br>
              <a:rPr lang="en-US" sz="3600" dirty="0"/>
            </a:br>
            <a:r>
              <a:rPr lang="en-US" sz="3600" dirty="0"/>
              <a:t>gut microbiome development in zebrafish </a:t>
            </a:r>
          </a:p>
        </p:txBody>
      </p:sp>
      <p:sp>
        <p:nvSpPr>
          <p:cNvPr id="3" name="Content Placeholder 2">
            <a:extLst>
              <a:ext uri="{FF2B5EF4-FFF2-40B4-BE49-F238E27FC236}">
                <a16:creationId xmlns:a16="http://schemas.microsoft.com/office/drawing/2014/main" id="{3C17087F-EF0F-0746-96A0-A64406CB1036}"/>
              </a:ext>
            </a:extLst>
          </p:cNvPr>
          <p:cNvSpPr>
            <a:spLocks noGrp="1"/>
          </p:cNvSpPr>
          <p:nvPr>
            <p:ph idx="1"/>
          </p:nvPr>
        </p:nvSpPr>
        <p:spPr>
          <a:xfrm>
            <a:off x="315686" y="1698171"/>
            <a:ext cx="11357202" cy="4767943"/>
          </a:xfrm>
        </p:spPr>
        <p:txBody>
          <a:bodyPr>
            <a:normAutofit lnSpcReduction="10000"/>
          </a:bodyPr>
          <a:lstStyle/>
          <a:p>
            <a:pPr marL="0" indent="0">
              <a:lnSpc>
                <a:spcPct val="100000"/>
              </a:lnSpc>
              <a:spcBef>
                <a:spcPts val="0"/>
              </a:spcBef>
              <a:buNone/>
              <a:defRPr/>
            </a:pPr>
            <a:r>
              <a:rPr lang="en-US" dirty="0"/>
              <a:t>Main observations:</a:t>
            </a:r>
          </a:p>
          <a:p>
            <a:pPr>
              <a:lnSpc>
                <a:spcPct val="100000"/>
              </a:lnSpc>
              <a:spcBef>
                <a:spcPts val="0"/>
              </a:spcBef>
              <a:defRPr/>
            </a:pPr>
            <a:r>
              <a:rPr lang="en-US" dirty="0"/>
              <a:t>ZIRC heavier compared to Watts and Gemma </a:t>
            </a:r>
          </a:p>
          <a:p>
            <a:pPr>
              <a:lnSpc>
                <a:spcPct val="100000"/>
              </a:lnSpc>
              <a:spcBef>
                <a:spcPts val="0"/>
              </a:spcBef>
              <a:defRPr/>
            </a:pPr>
            <a:r>
              <a:rPr lang="en-US" dirty="0"/>
              <a:t>Gemma and ZIRC had higher diversity of taxa to Watts</a:t>
            </a:r>
          </a:p>
          <a:p>
            <a:pPr>
              <a:lnSpc>
                <a:spcPct val="100000"/>
              </a:lnSpc>
              <a:spcBef>
                <a:spcPts val="0"/>
              </a:spcBef>
              <a:defRPr/>
            </a:pPr>
            <a:r>
              <a:rPr lang="en-US" dirty="0"/>
              <a:t>Fish fed the same diet have similar microbiome compositions</a:t>
            </a:r>
          </a:p>
          <a:p>
            <a:pPr>
              <a:lnSpc>
                <a:spcPct val="100000"/>
              </a:lnSpc>
              <a:spcBef>
                <a:spcPts val="0"/>
              </a:spcBef>
              <a:defRPr/>
            </a:pPr>
            <a:r>
              <a:rPr lang="en-US" dirty="0"/>
              <a:t>Watts have less consistent microbiome communities compared to Gemma and ZIRC</a:t>
            </a:r>
          </a:p>
          <a:p>
            <a:pPr>
              <a:lnSpc>
                <a:spcPct val="100000"/>
              </a:lnSpc>
              <a:spcBef>
                <a:spcPts val="0"/>
              </a:spcBef>
              <a:defRPr/>
            </a:pPr>
            <a:r>
              <a:rPr lang="en-US" dirty="0"/>
              <a:t>ZIRC fed fish’s body condition score is linked to microbiome</a:t>
            </a:r>
          </a:p>
          <a:p>
            <a:pPr>
              <a:lnSpc>
                <a:spcPct val="100000"/>
              </a:lnSpc>
              <a:spcBef>
                <a:spcPts val="0"/>
              </a:spcBef>
              <a:defRPr/>
            </a:pPr>
            <a:r>
              <a:rPr lang="en-US" dirty="0"/>
              <a:t>Exposed ZIRC fish have lower microbiome diversity</a:t>
            </a:r>
          </a:p>
          <a:p>
            <a:pPr>
              <a:lnSpc>
                <a:spcPct val="100000"/>
              </a:lnSpc>
              <a:spcBef>
                <a:spcPts val="0"/>
              </a:spcBef>
              <a:defRPr/>
            </a:pPr>
            <a:endParaRPr lang="en-US" dirty="0"/>
          </a:p>
          <a:p>
            <a:pPr marL="0" indent="0">
              <a:lnSpc>
                <a:spcPct val="100000"/>
              </a:lnSpc>
              <a:spcBef>
                <a:spcPts val="0"/>
              </a:spcBef>
              <a:buNone/>
              <a:defRPr/>
            </a:pPr>
            <a:r>
              <a:rPr lang="en-US" dirty="0"/>
              <a:t>Together, these results demonstrate that diet and host health are intertwined with their microbiome’s development and sensitivity to pathogen exposure</a:t>
            </a:r>
          </a:p>
        </p:txBody>
      </p:sp>
      <p:sp>
        <p:nvSpPr>
          <p:cNvPr id="4" name="Slide Number Placeholder 2">
            <a:extLst>
              <a:ext uri="{FF2B5EF4-FFF2-40B4-BE49-F238E27FC236}">
                <a16:creationId xmlns:a16="http://schemas.microsoft.com/office/drawing/2014/main" id="{9E4844B1-7CC8-A446-A562-13BA8AFA6133}"/>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61</a:t>
            </a:fld>
            <a:endParaRPr lang="en-US" dirty="0"/>
          </a:p>
        </p:txBody>
      </p:sp>
    </p:spTree>
    <p:extLst>
      <p:ext uri="{BB962C8B-B14F-4D97-AF65-F5344CB8AC3E}">
        <p14:creationId xmlns:p14="http://schemas.microsoft.com/office/powerpoint/2010/main" val="100851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F1E58-0F18-2040-9979-1FD3AA155C53}"/>
              </a:ext>
            </a:extLst>
          </p:cNvPr>
          <p:cNvSpPr>
            <a:spLocks noGrp="1"/>
          </p:cNvSpPr>
          <p:nvPr>
            <p:ph type="title"/>
          </p:nvPr>
        </p:nvSpPr>
        <p:spPr>
          <a:xfrm>
            <a:off x="0" y="0"/>
            <a:ext cx="12192000" cy="1325563"/>
          </a:xfrm>
        </p:spPr>
        <p:txBody>
          <a:bodyPr>
            <a:noAutofit/>
          </a:bodyPr>
          <a:lstStyle/>
          <a:p>
            <a:pPr algn="ctr"/>
            <a:r>
              <a:rPr lang="en-US" sz="3600" dirty="0"/>
              <a:t>Diet should be carefully considered </a:t>
            </a:r>
            <a:br>
              <a:rPr lang="en-US" sz="3600" dirty="0"/>
            </a:br>
            <a:r>
              <a:rPr lang="en-US" sz="3600" dirty="0"/>
              <a:t>in microbiome-targeted zebrafish studies</a:t>
            </a:r>
          </a:p>
        </p:txBody>
      </p:sp>
      <p:sp>
        <p:nvSpPr>
          <p:cNvPr id="3" name="Content Placeholder 2">
            <a:extLst>
              <a:ext uri="{FF2B5EF4-FFF2-40B4-BE49-F238E27FC236}">
                <a16:creationId xmlns:a16="http://schemas.microsoft.com/office/drawing/2014/main" id="{2F7B0859-3C5F-6547-8049-421C77A85248}"/>
              </a:ext>
            </a:extLst>
          </p:cNvPr>
          <p:cNvSpPr>
            <a:spLocks noGrp="1"/>
          </p:cNvSpPr>
          <p:nvPr>
            <p:ph idx="1"/>
          </p:nvPr>
        </p:nvSpPr>
        <p:spPr>
          <a:xfrm>
            <a:off x="442913" y="1873955"/>
            <a:ext cx="11287125" cy="4303007"/>
          </a:xfrm>
        </p:spPr>
        <p:txBody>
          <a:bodyPr>
            <a:normAutofit fontScale="92500" lnSpcReduction="20000"/>
          </a:bodyPr>
          <a:lstStyle/>
          <a:p>
            <a:pPr marL="0" indent="0">
              <a:buNone/>
            </a:pPr>
            <a:r>
              <a:rPr lang="en-US" dirty="0"/>
              <a:t>May be worth establishing a standard reference diet:</a:t>
            </a:r>
          </a:p>
          <a:p>
            <a:r>
              <a:rPr lang="en-US" dirty="0"/>
              <a:t>Improve understanding of zebrafish health and nutrition</a:t>
            </a:r>
          </a:p>
          <a:p>
            <a:r>
              <a:rPr lang="en-US" dirty="0"/>
              <a:t>Advance knowledge of how the diet and microbiome interact</a:t>
            </a:r>
          </a:p>
          <a:p>
            <a:r>
              <a:rPr lang="en-US" dirty="0"/>
              <a:t>Support reproducibility and interpretability of studies</a:t>
            </a:r>
          </a:p>
          <a:p>
            <a:endParaRPr lang="en-US" dirty="0"/>
          </a:p>
          <a:p>
            <a:pPr marL="0" indent="0">
              <a:buNone/>
            </a:pPr>
            <a:r>
              <a:rPr lang="en-US" dirty="0"/>
              <a:t>Different diets may serve different roles</a:t>
            </a:r>
          </a:p>
          <a:p>
            <a:r>
              <a:rPr lang="en-US" dirty="0"/>
              <a:t>More variation could better mimic human populations</a:t>
            </a:r>
          </a:p>
          <a:p>
            <a:r>
              <a:rPr lang="en-US" dirty="0"/>
              <a:t>Less variation could minimize influence of diet on results</a:t>
            </a:r>
          </a:p>
          <a:p>
            <a:endParaRPr lang="en-US" dirty="0"/>
          </a:p>
          <a:p>
            <a:pPr marL="0" indent="0">
              <a:buNone/>
            </a:pPr>
            <a:r>
              <a:rPr lang="en-US" dirty="0"/>
              <a:t>Challenges: development of a germ-free diet that is nutritionally equivalent</a:t>
            </a:r>
          </a:p>
          <a:p>
            <a:endParaRPr lang="en-US" dirty="0"/>
          </a:p>
        </p:txBody>
      </p:sp>
      <p:sp>
        <p:nvSpPr>
          <p:cNvPr id="6" name="Slide Number Placeholder 2">
            <a:extLst>
              <a:ext uri="{FF2B5EF4-FFF2-40B4-BE49-F238E27FC236}">
                <a16:creationId xmlns:a16="http://schemas.microsoft.com/office/drawing/2014/main" id="{260B9029-66EA-AC4A-8658-5BACCC2307E9}"/>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62</a:t>
            </a:fld>
            <a:endParaRPr lang="en-US" dirty="0"/>
          </a:p>
        </p:txBody>
      </p:sp>
    </p:spTree>
    <p:extLst>
      <p:ext uri="{BB962C8B-B14F-4D97-AF65-F5344CB8AC3E}">
        <p14:creationId xmlns:p14="http://schemas.microsoft.com/office/powerpoint/2010/main" val="415418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304BA-1405-754B-95C9-CE9835160093}"/>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8EA49D24-FE2B-0746-880D-B2047B42D4A2}"/>
              </a:ext>
            </a:extLst>
          </p:cNvPr>
          <p:cNvSpPr>
            <a:spLocks noGrp="1"/>
          </p:cNvSpPr>
          <p:nvPr>
            <p:ph idx="1"/>
          </p:nvPr>
        </p:nvSpPr>
        <p:spPr>
          <a:xfrm>
            <a:off x="216816" y="1545996"/>
            <a:ext cx="8050884" cy="4630967"/>
          </a:xfrm>
        </p:spPr>
        <p:txBody>
          <a:bodyPr>
            <a:normAutofit/>
          </a:bodyPr>
          <a:lstStyle/>
          <a:p>
            <a:r>
              <a:rPr lang="en-US" dirty="0"/>
              <a:t>Clarify how nutrient profile of diets associates with microbiome composition and health outcomes</a:t>
            </a:r>
          </a:p>
          <a:p>
            <a:endParaRPr lang="en-US" dirty="0"/>
          </a:p>
          <a:p>
            <a:r>
              <a:rPr lang="en-US" dirty="0"/>
              <a:t>Repeat experiment </a:t>
            </a:r>
          </a:p>
          <a:p>
            <a:pPr lvl="1"/>
            <a:r>
              <a:rPr lang="en-US" dirty="0"/>
              <a:t>Natural (oral) exposure</a:t>
            </a:r>
          </a:p>
          <a:p>
            <a:pPr lvl="1"/>
            <a:r>
              <a:rPr lang="en-US" dirty="0"/>
              <a:t>Immunologic endpoints</a:t>
            </a:r>
          </a:p>
          <a:p>
            <a:pPr lvl="1"/>
            <a:r>
              <a:rPr lang="en-US" dirty="0"/>
              <a:t>Other common pathogens</a:t>
            </a:r>
          </a:p>
          <a:p>
            <a:pPr marL="457200" lvl="1" indent="0">
              <a:buNone/>
            </a:pPr>
            <a:endParaRPr lang="en-US" dirty="0"/>
          </a:p>
          <a:p>
            <a:r>
              <a:rPr lang="en-US" dirty="0"/>
              <a:t>Investigate differentially abundant taxa</a:t>
            </a:r>
          </a:p>
        </p:txBody>
      </p:sp>
      <p:sp>
        <p:nvSpPr>
          <p:cNvPr id="5" name="Slide Number Placeholder 2">
            <a:extLst>
              <a:ext uri="{FF2B5EF4-FFF2-40B4-BE49-F238E27FC236}">
                <a16:creationId xmlns:a16="http://schemas.microsoft.com/office/drawing/2014/main" id="{81EAA372-6523-8944-B782-922BF5C9C798}"/>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63</a:t>
            </a:fld>
            <a:endParaRPr lang="en-US" dirty="0"/>
          </a:p>
        </p:txBody>
      </p:sp>
    </p:spTree>
    <p:extLst>
      <p:ext uri="{BB962C8B-B14F-4D97-AF65-F5344CB8AC3E}">
        <p14:creationId xmlns:p14="http://schemas.microsoft.com/office/powerpoint/2010/main" val="87414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1C22E-D8AB-C640-9C35-6AFFF33D8720}"/>
              </a:ext>
            </a:extLst>
          </p:cNvPr>
          <p:cNvSpPr>
            <a:spLocks noGrp="1"/>
          </p:cNvSpPr>
          <p:nvPr>
            <p:ph type="title"/>
          </p:nvPr>
        </p:nvSpPr>
        <p:spPr>
          <a:xfrm>
            <a:off x="0" y="5423"/>
            <a:ext cx="12192000" cy="1325563"/>
          </a:xfrm>
          <a:solidFill>
            <a:srgbClr val="D73F09"/>
          </a:solidFill>
        </p:spPr>
        <p:txBody>
          <a:bodyPr vert="horz" lIns="91440" tIns="45720" rIns="91440" bIns="45720" rtlCol="0" anchor="ctr">
            <a:normAutofit/>
          </a:bodyPr>
          <a:lstStyle/>
          <a:p>
            <a:pPr algn="ctr"/>
            <a:r>
              <a:rPr lang="en-US" b="1" dirty="0">
                <a:solidFill>
                  <a:schemeClr val="bg1"/>
                </a:solidFill>
                <a:latin typeface="Arial" panose="020B0604020202020204" pitchFamily="34" charset="0"/>
                <a:cs typeface="Arial" panose="020B0604020202020204" pitchFamily="34" charset="0"/>
              </a:rPr>
              <a:t>Acknowledgements</a:t>
            </a:r>
          </a:p>
        </p:txBody>
      </p:sp>
      <p:sp>
        <p:nvSpPr>
          <p:cNvPr id="3" name="Content Placeholder 2">
            <a:extLst>
              <a:ext uri="{FF2B5EF4-FFF2-40B4-BE49-F238E27FC236}">
                <a16:creationId xmlns:a16="http://schemas.microsoft.com/office/drawing/2014/main" id="{294425F0-CB49-C94E-9C50-9D1520785C10}"/>
              </a:ext>
            </a:extLst>
          </p:cNvPr>
          <p:cNvSpPr>
            <a:spLocks noGrp="1"/>
          </p:cNvSpPr>
          <p:nvPr>
            <p:ph sz="half" idx="1"/>
          </p:nvPr>
        </p:nvSpPr>
        <p:spPr>
          <a:xfrm>
            <a:off x="838200" y="1511297"/>
            <a:ext cx="5181600" cy="2560258"/>
          </a:xfrm>
        </p:spPr>
        <p:txBody>
          <a:bodyPr>
            <a:normAutofit lnSpcReduction="10000"/>
          </a:bodyPr>
          <a:lstStyle/>
          <a:p>
            <a:pPr marL="0" indent="0">
              <a:buNone/>
            </a:pPr>
            <a:r>
              <a:rPr lang="en-US" dirty="0"/>
              <a:t>Sharpton Lab:</a:t>
            </a:r>
          </a:p>
          <a:p>
            <a:r>
              <a:rPr lang="en-US" dirty="0"/>
              <a:t>Dr. Thomas Sharpton</a:t>
            </a:r>
          </a:p>
          <a:p>
            <a:r>
              <a:rPr lang="en-US" dirty="0"/>
              <a:t>Dr. Kristin Kasschau</a:t>
            </a:r>
          </a:p>
          <a:p>
            <a:r>
              <a:rPr lang="en-US" dirty="0"/>
              <a:t>Dr. Keaton Stagaman</a:t>
            </a:r>
          </a:p>
          <a:p>
            <a:endParaRPr lang="en-US" dirty="0"/>
          </a:p>
        </p:txBody>
      </p:sp>
      <p:sp>
        <p:nvSpPr>
          <p:cNvPr id="4" name="Content Placeholder 3">
            <a:extLst>
              <a:ext uri="{FF2B5EF4-FFF2-40B4-BE49-F238E27FC236}">
                <a16:creationId xmlns:a16="http://schemas.microsoft.com/office/drawing/2014/main" id="{F606FF9F-1A43-CD49-B822-D81C1CBFBBFD}"/>
              </a:ext>
            </a:extLst>
          </p:cNvPr>
          <p:cNvSpPr>
            <a:spLocks noGrp="1"/>
          </p:cNvSpPr>
          <p:nvPr>
            <p:ph sz="half" idx="2"/>
          </p:nvPr>
        </p:nvSpPr>
        <p:spPr>
          <a:xfrm>
            <a:off x="6172200" y="1511297"/>
            <a:ext cx="5181600" cy="3245760"/>
          </a:xfrm>
        </p:spPr>
        <p:txBody>
          <a:bodyPr>
            <a:normAutofit lnSpcReduction="10000"/>
          </a:bodyPr>
          <a:lstStyle/>
          <a:p>
            <a:pPr marL="0" indent="0">
              <a:buNone/>
            </a:pPr>
            <a:r>
              <a:rPr lang="en-US" dirty="0"/>
              <a:t>Kent Lab:</a:t>
            </a:r>
          </a:p>
          <a:p>
            <a:r>
              <a:rPr lang="en-US" dirty="0"/>
              <a:t>Dr. Mike Kent</a:t>
            </a:r>
          </a:p>
          <a:p>
            <a:r>
              <a:rPr lang="en-US" dirty="0"/>
              <a:t>Colleen Al-</a:t>
            </a:r>
            <a:r>
              <a:rPr lang="en-US" dirty="0" err="1"/>
              <a:t>Samarrie</a:t>
            </a:r>
            <a:endParaRPr lang="en-US" dirty="0"/>
          </a:p>
          <a:p>
            <a:r>
              <a:rPr lang="en-US" dirty="0"/>
              <a:t>Dr. Corbin Schuster</a:t>
            </a:r>
          </a:p>
          <a:p>
            <a:endParaRPr lang="en-US" dirty="0"/>
          </a:p>
          <a:p>
            <a:pPr marL="0" indent="0">
              <a:buNone/>
            </a:pPr>
            <a:r>
              <a:rPr lang="en-US" dirty="0"/>
              <a:t>ZIRC</a:t>
            </a:r>
          </a:p>
          <a:p>
            <a:r>
              <a:rPr lang="en-US" dirty="0"/>
              <a:t>Dr. Zoltan </a:t>
            </a:r>
            <a:r>
              <a:rPr lang="en-US" dirty="0" err="1"/>
              <a:t>Varga</a:t>
            </a:r>
            <a:endParaRPr lang="en-US" dirty="0"/>
          </a:p>
          <a:p>
            <a:pPr marL="0" indent="0">
              <a:buNone/>
            </a:pPr>
            <a:endParaRPr lang="en-US" dirty="0"/>
          </a:p>
        </p:txBody>
      </p:sp>
      <p:pic>
        <p:nvPicPr>
          <p:cNvPr id="5" name="Picture 4">
            <a:extLst>
              <a:ext uri="{FF2B5EF4-FFF2-40B4-BE49-F238E27FC236}">
                <a16:creationId xmlns:a16="http://schemas.microsoft.com/office/drawing/2014/main" id="{CB6D0EBE-E869-314D-A314-B23012D80C49}"/>
              </a:ext>
            </a:extLst>
          </p:cNvPr>
          <p:cNvPicPr>
            <a:picLocks noChangeAspect="1"/>
          </p:cNvPicPr>
          <p:nvPr/>
        </p:nvPicPr>
        <p:blipFill>
          <a:blip r:embed="rId3"/>
          <a:stretch>
            <a:fillRect/>
          </a:stretch>
        </p:blipFill>
        <p:spPr>
          <a:xfrm>
            <a:off x="622418" y="4251866"/>
            <a:ext cx="3872985" cy="1237940"/>
          </a:xfrm>
          <a:prstGeom prst="rect">
            <a:avLst/>
          </a:prstGeom>
        </p:spPr>
      </p:pic>
      <p:sp>
        <p:nvSpPr>
          <p:cNvPr id="6" name="TextBox 5">
            <a:extLst>
              <a:ext uri="{FF2B5EF4-FFF2-40B4-BE49-F238E27FC236}">
                <a16:creationId xmlns:a16="http://schemas.microsoft.com/office/drawing/2014/main" id="{50C0E809-49D2-5945-944A-ED77A2F39E74}"/>
              </a:ext>
            </a:extLst>
          </p:cNvPr>
          <p:cNvSpPr txBox="1"/>
          <p:nvPr/>
        </p:nvSpPr>
        <p:spPr>
          <a:xfrm>
            <a:off x="5813649" y="4879022"/>
            <a:ext cx="3819440" cy="1754326"/>
          </a:xfrm>
          <a:prstGeom prst="rect">
            <a:avLst/>
          </a:prstGeom>
          <a:noFill/>
        </p:spPr>
        <p:txBody>
          <a:bodyPr wrap="square" rtlCol="0">
            <a:spAutoFit/>
          </a:bodyPr>
          <a:lstStyle/>
          <a:p>
            <a:r>
              <a:rPr lang="en-US" dirty="0"/>
              <a:t>Funding source:</a:t>
            </a:r>
          </a:p>
          <a:p>
            <a:pPr marL="285750" indent="-285750">
              <a:buFont typeface="Arial" panose="020B0604020202020204" pitchFamily="34" charset="0"/>
              <a:buChar char="•"/>
            </a:pPr>
            <a:r>
              <a:rPr lang="en-US" dirty="0"/>
              <a:t>5R24OD010998  NIH ORIP Control and Impacts of Disease in Zebrafish Research Facilities. – Admin Suppl (Diet Studies)</a:t>
            </a:r>
          </a:p>
          <a:p>
            <a:pPr marL="285750" indent="-285750">
              <a:buFont typeface="Arial" panose="020B0604020202020204" pitchFamily="34" charset="0"/>
              <a:buChar char="•"/>
            </a:pPr>
            <a:r>
              <a:rPr lang="en-US" dirty="0"/>
              <a:t>NSF…</a:t>
            </a:r>
          </a:p>
        </p:txBody>
      </p:sp>
      <p:sp>
        <p:nvSpPr>
          <p:cNvPr id="8" name="Slide Number Placeholder 2">
            <a:extLst>
              <a:ext uri="{FF2B5EF4-FFF2-40B4-BE49-F238E27FC236}">
                <a16:creationId xmlns:a16="http://schemas.microsoft.com/office/drawing/2014/main" id="{D84B89D2-25A3-FB48-95D3-78A2E1BCA921}"/>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64</a:t>
            </a:fld>
            <a:endParaRPr lang="en-US" dirty="0"/>
          </a:p>
        </p:txBody>
      </p:sp>
    </p:spTree>
    <p:extLst>
      <p:ext uri="{BB962C8B-B14F-4D97-AF65-F5344CB8AC3E}">
        <p14:creationId xmlns:p14="http://schemas.microsoft.com/office/powerpoint/2010/main" val="94703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88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4A4A53-BD5C-5D47-BC7F-77DDAAE37A4C}"/>
              </a:ext>
            </a:extLst>
          </p:cNvPr>
          <p:cNvSpPr>
            <a:spLocks noGrp="1"/>
          </p:cNvSpPr>
          <p:nvPr>
            <p:ph type="sldNum" sz="quarter" idx="12"/>
          </p:nvPr>
        </p:nvSpPr>
        <p:spPr/>
        <p:txBody>
          <a:bodyPr/>
          <a:lstStyle/>
          <a:p>
            <a:fld id="{DE990E1F-9637-AB43-A342-48E6794A57A1}" type="slidenum">
              <a:rPr lang="en-US" smtClean="0"/>
              <a:t>66</a:t>
            </a:fld>
            <a:endParaRPr lang="en-US"/>
          </a:p>
        </p:txBody>
      </p:sp>
      <p:pic>
        <p:nvPicPr>
          <p:cNvPr id="4" name="Picture 3">
            <a:extLst>
              <a:ext uri="{FF2B5EF4-FFF2-40B4-BE49-F238E27FC236}">
                <a16:creationId xmlns:a16="http://schemas.microsoft.com/office/drawing/2014/main" id="{B6BA10F7-42B0-2447-A1DE-9E31F29CCB86}"/>
              </a:ext>
            </a:extLst>
          </p:cNvPr>
          <p:cNvPicPr>
            <a:picLocks noChangeAspect="1"/>
          </p:cNvPicPr>
          <p:nvPr/>
        </p:nvPicPr>
        <p:blipFill rotWithShape="1">
          <a:blip r:embed="rId3"/>
          <a:srcRect r="6530"/>
          <a:stretch/>
        </p:blipFill>
        <p:spPr>
          <a:xfrm>
            <a:off x="3500837" y="925679"/>
            <a:ext cx="4406572" cy="4992624"/>
          </a:xfrm>
          <a:prstGeom prst="rect">
            <a:avLst/>
          </a:prstGeom>
        </p:spPr>
      </p:pic>
      <p:sp>
        <p:nvSpPr>
          <p:cNvPr id="5" name="TextBox 4">
            <a:extLst>
              <a:ext uri="{FF2B5EF4-FFF2-40B4-BE49-F238E27FC236}">
                <a16:creationId xmlns:a16="http://schemas.microsoft.com/office/drawing/2014/main" id="{1689F89B-8EB0-6746-8673-6DBE6B482B12}"/>
              </a:ext>
            </a:extLst>
          </p:cNvPr>
          <p:cNvSpPr txBox="1"/>
          <p:nvPr/>
        </p:nvSpPr>
        <p:spPr>
          <a:xfrm>
            <a:off x="5145024" y="268224"/>
            <a:ext cx="1804416" cy="369332"/>
          </a:xfrm>
          <a:prstGeom prst="rect">
            <a:avLst/>
          </a:prstGeom>
          <a:noFill/>
        </p:spPr>
        <p:txBody>
          <a:bodyPr wrap="square" rtlCol="0">
            <a:spAutoFit/>
          </a:bodyPr>
          <a:lstStyle/>
          <a:p>
            <a:pPr algn="ctr"/>
            <a:r>
              <a:rPr lang="en-US" dirty="0"/>
              <a:t>WATTS</a:t>
            </a:r>
          </a:p>
        </p:txBody>
      </p:sp>
      <p:sp>
        <p:nvSpPr>
          <p:cNvPr id="6" name="TextBox 5">
            <a:extLst>
              <a:ext uri="{FF2B5EF4-FFF2-40B4-BE49-F238E27FC236}">
                <a16:creationId xmlns:a16="http://schemas.microsoft.com/office/drawing/2014/main" id="{7E062C86-ABCC-0048-86B5-F6A01857FB88}"/>
              </a:ext>
            </a:extLst>
          </p:cNvPr>
          <p:cNvSpPr txBox="1"/>
          <p:nvPr/>
        </p:nvSpPr>
        <p:spPr>
          <a:xfrm>
            <a:off x="9079992" y="268224"/>
            <a:ext cx="1804416" cy="369332"/>
          </a:xfrm>
          <a:prstGeom prst="rect">
            <a:avLst/>
          </a:prstGeom>
          <a:noFill/>
        </p:spPr>
        <p:txBody>
          <a:bodyPr wrap="square" rtlCol="0">
            <a:spAutoFit/>
          </a:bodyPr>
          <a:lstStyle/>
          <a:p>
            <a:pPr algn="ctr"/>
            <a:r>
              <a:rPr lang="en-US" dirty="0"/>
              <a:t>ZIRC</a:t>
            </a:r>
          </a:p>
        </p:txBody>
      </p:sp>
      <p:sp>
        <p:nvSpPr>
          <p:cNvPr id="7" name="TextBox 6">
            <a:extLst>
              <a:ext uri="{FF2B5EF4-FFF2-40B4-BE49-F238E27FC236}">
                <a16:creationId xmlns:a16="http://schemas.microsoft.com/office/drawing/2014/main" id="{946FCD7A-2856-2D47-A0ED-C68E9A082E5A}"/>
              </a:ext>
            </a:extLst>
          </p:cNvPr>
          <p:cNvSpPr txBox="1"/>
          <p:nvPr/>
        </p:nvSpPr>
        <p:spPr>
          <a:xfrm>
            <a:off x="1100328" y="268224"/>
            <a:ext cx="1804416" cy="369332"/>
          </a:xfrm>
          <a:prstGeom prst="rect">
            <a:avLst/>
          </a:prstGeom>
          <a:noFill/>
        </p:spPr>
        <p:txBody>
          <a:bodyPr wrap="square" rtlCol="0">
            <a:spAutoFit/>
          </a:bodyPr>
          <a:lstStyle/>
          <a:p>
            <a:pPr algn="ctr"/>
            <a:r>
              <a:rPr lang="en-US" dirty="0"/>
              <a:t>GEMMA</a:t>
            </a:r>
          </a:p>
        </p:txBody>
      </p:sp>
      <p:pic>
        <p:nvPicPr>
          <p:cNvPr id="8" name="Picture 7">
            <a:extLst>
              <a:ext uri="{FF2B5EF4-FFF2-40B4-BE49-F238E27FC236}">
                <a16:creationId xmlns:a16="http://schemas.microsoft.com/office/drawing/2014/main" id="{11E65D17-035D-2143-987C-CFE7FFE456B2}"/>
              </a:ext>
            </a:extLst>
          </p:cNvPr>
          <p:cNvPicPr>
            <a:picLocks noChangeAspect="1"/>
          </p:cNvPicPr>
          <p:nvPr/>
        </p:nvPicPr>
        <p:blipFill>
          <a:blip r:embed="rId4"/>
          <a:stretch>
            <a:fillRect/>
          </a:stretch>
        </p:blipFill>
        <p:spPr>
          <a:xfrm>
            <a:off x="8299286" y="637556"/>
            <a:ext cx="3832850" cy="2823718"/>
          </a:xfrm>
          <a:prstGeom prst="rect">
            <a:avLst/>
          </a:prstGeom>
        </p:spPr>
      </p:pic>
      <p:sp>
        <p:nvSpPr>
          <p:cNvPr id="10" name="TextBox 9">
            <a:extLst>
              <a:ext uri="{FF2B5EF4-FFF2-40B4-BE49-F238E27FC236}">
                <a16:creationId xmlns:a16="http://schemas.microsoft.com/office/drawing/2014/main" id="{58A6321D-5FAE-4448-BABB-AA87DB864664}"/>
              </a:ext>
            </a:extLst>
          </p:cNvPr>
          <p:cNvSpPr txBox="1"/>
          <p:nvPr/>
        </p:nvSpPr>
        <p:spPr>
          <a:xfrm>
            <a:off x="6486144" y="1302020"/>
            <a:ext cx="926592" cy="338554"/>
          </a:xfrm>
          <a:prstGeom prst="rect">
            <a:avLst/>
          </a:prstGeom>
          <a:noFill/>
        </p:spPr>
        <p:txBody>
          <a:bodyPr wrap="square" rtlCol="0">
            <a:spAutoFit/>
          </a:bodyPr>
          <a:lstStyle/>
          <a:p>
            <a:pPr algn="ctr"/>
            <a:r>
              <a:rPr lang="en-US" sz="1600" dirty="0"/>
              <a:t>Adult</a:t>
            </a:r>
          </a:p>
        </p:txBody>
      </p:sp>
      <p:sp>
        <p:nvSpPr>
          <p:cNvPr id="11" name="TextBox 10">
            <a:extLst>
              <a:ext uri="{FF2B5EF4-FFF2-40B4-BE49-F238E27FC236}">
                <a16:creationId xmlns:a16="http://schemas.microsoft.com/office/drawing/2014/main" id="{7AD6B09F-6ECA-9C40-A721-E45D4B3A79D9}"/>
              </a:ext>
            </a:extLst>
          </p:cNvPr>
          <p:cNvSpPr txBox="1"/>
          <p:nvPr/>
        </p:nvSpPr>
        <p:spPr>
          <a:xfrm>
            <a:off x="7285617" y="1302020"/>
            <a:ext cx="926592" cy="338554"/>
          </a:xfrm>
          <a:prstGeom prst="rect">
            <a:avLst/>
          </a:prstGeom>
          <a:noFill/>
        </p:spPr>
        <p:txBody>
          <a:bodyPr wrap="square" rtlCol="0">
            <a:spAutoFit/>
          </a:bodyPr>
          <a:lstStyle/>
          <a:p>
            <a:pPr algn="ctr"/>
            <a:r>
              <a:rPr lang="en-US" sz="1600" dirty="0"/>
              <a:t>Juvenile</a:t>
            </a:r>
          </a:p>
        </p:txBody>
      </p:sp>
      <p:pic>
        <p:nvPicPr>
          <p:cNvPr id="13" name="Picture 12">
            <a:extLst>
              <a:ext uri="{FF2B5EF4-FFF2-40B4-BE49-F238E27FC236}">
                <a16:creationId xmlns:a16="http://schemas.microsoft.com/office/drawing/2014/main" id="{B094A253-3513-FA4A-8B78-D3C6664CE4AC}"/>
              </a:ext>
            </a:extLst>
          </p:cNvPr>
          <p:cNvPicPr>
            <a:picLocks noChangeAspect="1"/>
          </p:cNvPicPr>
          <p:nvPr/>
        </p:nvPicPr>
        <p:blipFill rotWithShape="1">
          <a:blip r:embed="rId5"/>
          <a:srcRect b="8647"/>
          <a:stretch/>
        </p:blipFill>
        <p:spPr>
          <a:xfrm>
            <a:off x="8497824" y="3429000"/>
            <a:ext cx="3694176" cy="1082040"/>
          </a:xfrm>
          <a:prstGeom prst="rect">
            <a:avLst/>
          </a:prstGeom>
        </p:spPr>
      </p:pic>
      <p:pic>
        <p:nvPicPr>
          <p:cNvPr id="14" name="Picture 13">
            <a:extLst>
              <a:ext uri="{FF2B5EF4-FFF2-40B4-BE49-F238E27FC236}">
                <a16:creationId xmlns:a16="http://schemas.microsoft.com/office/drawing/2014/main" id="{D9D75FBA-A7D0-6545-95D4-D99A8ACB1733}"/>
              </a:ext>
            </a:extLst>
          </p:cNvPr>
          <p:cNvPicPr>
            <a:picLocks noChangeAspect="1"/>
          </p:cNvPicPr>
          <p:nvPr/>
        </p:nvPicPr>
        <p:blipFill>
          <a:blip r:embed="rId6"/>
          <a:stretch>
            <a:fillRect/>
          </a:stretch>
        </p:blipFill>
        <p:spPr>
          <a:xfrm>
            <a:off x="8497824" y="4511040"/>
            <a:ext cx="3508248" cy="1407263"/>
          </a:xfrm>
          <a:prstGeom prst="rect">
            <a:avLst/>
          </a:prstGeom>
        </p:spPr>
      </p:pic>
      <p:sp>
        <p:nvSpPr>
          <p:cNvPr id="15" name="TextBox 14">
            <a:extLst>
              <a:ext uri="{FF2B5EF4-FFF2-40B4-BE49-F238E27FC236}">
                <a16:creationId xmlns:a16="http://schemas.microsoft.com/office/drawing/2014/main" id="{D3ECDF4E-CAC6-4D4C-8B9F-DB6A2EAC5496}"/>
              </a:ext>
            </a:extLst>
          </p:cNvPr>
          <p:cNvSpPr txBox="1"/>
          <p:nvPr/>
        </p:nvSpPr>
        <p:spPr>
          <a:xfrm>
            <a:off x="292608" y="1194816"/>
            <a:ext cx="2816352" cy="3577903"/>
          </a:xfrm>
          <a:prstGeom prst="rect">
            <a:avLst/>
          </a:prstGeom>
          <a:noFill/>
        </p:spPr>
        <p:txBody>
          <a:bodyPr wrap="square" rtlCol="0">
            <a:spAutoFit/>
          </a:bodyPr>
          <a:lstStyle/>
          <a:p>
            <a:r>
              <a:rPr lang="en-US" dirty="0"/>
              <a:t>Protein 59%; </a:t>
            </a:r>
          </a:p>
          <a:p>
            <a:r>
              <a:rPr lang="en-US" dirty="0"/>
              <a:t>Lipids 14%; </a:t>
            </a:r>
          </a:p>
          <a:p>
            <a:r>
              <a:rPr lang="en-US" dirty="0"/>
              <a:t>Fiber 0.2%; </a:t>
            </a:r>
          </a:p>
          <a:p>
            <a:r>
              <a:rPr lang="en-US" dirty="0"/>
              <a:t>Ash 14%; </a:t>
            </a:r>
          </a:p>
          <a:p>
            <a:r>
              <a:rPr lang="en-US" dirty="0"/>
              <a:t>Phosphorus 1.3%; </a:t>
            </a:r>
          </a:p>
          <a:p>
            <a:r>
              <a:rPr lang="en-US" dirty="0"/>
              <a:t>Calcium 1.5%; </a:t>
            </a:r>
          </a:p>
          <a:p>
            <a:r>
              <a:rPr lang="en-US" dirty="0"/>
              <a:t>Sodium 0.7%; </a:t>
            </a:r>
          </a:p>
          <a:p>
            <a:r>
              <a:rPr lang="en-US" dirty="0"/>
              <a:t>Vitamin A 23000 IU/kg; Vitamin D3 2800 IU/kg; Vitamin C 1000mg/kg; Vitamin E 400mg/kg. </a:t>
            </a:r>
          </a:p>
          <a:p>
            <a:endParaRPr lang="en-US" dirty="0"/>
          </a:p>
          <a:p>
            <a:r>
              <a:rPr lang="en-US" sz="1050" dirty="0"/>
              <a:t>(https://</a:t>
            </a:r>
            <a:r>
              <a:rPr lang="en-US" sz="1050" dirty="0" err="1"/>
              <a:t>zebrafish.skrettingusa.com</a:t>
            </a:r>
            <a:r>
              <a:rPr lang="en-US" sz="1050" dirty="0"/>
              <a:t>/pages/</a:t>
            </a:r>
            <a:r>
              <a:rPr lang="en-US" sz="1050" dirty="0" err="1"/>
              <a:t>faq</a:t>
            </a:r>
            <a:r>
              <a:rPr lang="en-US" sz="1050" dirty="0"/>
              <a:t>)</a:t>
            </a:r>
            <a:endParaRPr lang="en-US" dirty="0"/>
          </a:p>
        </p:txBody>
      </p:sp>
    </p:spTree>
    <p:extLst>
      <p:ext uri="{BB962C8B-B14F-4D97-AF65-F5344CB8AC3E}">
        <p14:creationId xmlns:p14="http://schemas.microsoft.com/office/powerpoint/2010/main" val="354782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419F3-03F5-D847-AD40-C8A6EB657039}"/>
              </a:ext>
            </a:extLst>
          </p:cNvPr>
          <p:cNvSpPr>
            <a:spLocks noGrp="1"/>
          </p:cNvSpPr>
          <p:nvPr>
            <p:ph type="title"/>
          </p:nvPr>
        </p:nvSpPr>
        <p:spPr/>
        <p:txBody>
          <a:bodyPr/>
          <a:lstStyle/>
          <a:p>
            <a:r>
              <a:rPr lang="en-US" dirty="0"/>
              <a:t>Major Feedback</a:t>
            </a:r>
          </a:p>
        </p:txBody>
      </p:sp>
      <p:sp>
        <p:nvSpPr>
          <p:cNvPr id="3" name="Content Placeholder 2">
            <a:extLst>
              <a:ext uri="{FF2B5EF4-FFF2-40B4-BE49-F238E27FC236}">
                <a16:creationId xmlns:a16="http://schemas.microsoft.com/office/drawing/2014/main" id="{C26FEAF3-B6E2-E142-B643-1DD8954DABB0}"/>
              </a:ext>
            </a:extLst>
          </p:cNvPr>
          <p:cNvSpPr>
            <a:spLocks noGrp="1"/>
          </p:cNvSpPr>
          <p:nvPr>
            <p:ph idx="1"/>
          </p:nvPr>
        </p:nvSpPr>
        <p:spPr>
          <a:xfrm>
            <a:off x="216816" y="1545996"/>
            <a:ext cx="11698664" cy="5113884"/>
          </a:xfrm>
        </p:spPr>
        <p:txBody>
          <a:bodyPr>
            <a:normAutofit fontScale="62500" lnSpcReduction="20000"/>
          </a:bodyPr>
          <a:lstStyle/>
          <a:p>
            <a:pPr marL="514350" indent="-514350">
              <a:buFont typeface="+mj-lt"/>
              <a:buAutoNum type="arabicPeriod"/>
            </a:pPr>
            <a:r>
              <a:rPr lang="en-US" dirty="0"/>
              <a:t>Cut out infection status slides</a:t>
            </a:r>
          </a:p>
          <a:p>
            <a:pPr marL="971550" lvl="1" indent="-514350">
              <a:buFont typeface="+mj-lt"/>
              <a:buAutoNum type="arabicPeriod"/>
            </a:pPr>
            <a:r>
              <a:rPr lang="en-US" dirty="0"/>
              <a:t>Stick with exposure</a:t>
            </a:r>
          </a:p>
          <a:p>
            <a:pPr marL="514350" indent="-514350">
              <a:buFont typeface="+mj-lt"/>
              <a:buAutoNum type="arabicPeriod"/>
            </a:pPr>
            <a:r>
              <a:rPr lang="en-US" dirty="0"/>
              <a:t>Need to introduce the different “players” in the study</a:t>
            </a:r>
          </a:p>
          <a:p>
            <a:pPr marL="971550" lvl="1" indent="-514350">
              <a:buFont typeface="+mj-lt"/>
              <a:buAutoNum type="arabicPeriod"/>
            </a:pPr>
            <a:r>
              <a:rPr lang="en-US" dirty="0"/>
              <a:t>Each treatment type needs to be introduced with a separate slide</a:t>
            </a:r>
          </a:p>
          <a:p>
            <a:pPr marL="1428750" lvl="2" indent="-514350">
              <a:buFont typeface="+mj-lt"/>
              <a:buAutoNum type="arabicPeriod"/>
            </a:pPr>
            <a:r>
              <a:rPr lang="en-US" dirty="0"/>
              <a:t>Types of diets, pathogen exposure</a:t>
            </a:r>
          </a:p>
          <a:p>
            <a:pPr marL="514350" indent="-514350">
              <a:buFont typeface="+mj-lt"/>
              <a:buAutoNum type="arabicPeriod"/>
            </a:pPr>
            <a:r>
              <a:rPr lang="en-US" dirty="0"/>
              <a:t>Introduce the importance of zebrafish in microbiome studies</a:t>
            </a:r>
          </a:p>
          <a:p>
            <a:pPr marL="971550" lvl="1" indent="-514350">
              <a:buFont typeface="+mj-lt"/>
              <a:buAutoNum type="arabicPeriod"/>
            </a:pPr>
            <a:r>
              <a:rPr lang="en-US" dirty="0"/>
              <a:t>Emerging model system</a:t>
            </a:r>
          </a:p>
          <a:p>
            <a:pPr marL="514350" indent="-514350">
              <a:buFont typeface="+mj-lt"/>
              <a:buAutoNum type="arabicPeriod"/>
            </a:pPr>
            <a:r>
              <a:rPr lang="en-US" dirty="0"/>
              <a:t>Introduce diets</a:t>
            </a:r>
          </a:p>
          <a:p>
            <a:pPr marL="971550" lvl="1" indent="-514350">
              <a:buFont typeface="+mj-lt"/>
              <a:buAutoNum type="arabicPeriod"/>
            </a:pPr>
            <a:r>
              <a:rPr lang="en-US" dirty="0"/>
              <a:t>What are their compositions</a:t>
            </a:r>
          </a:p>
          <a:p>
            <a:pPr marL="971550" lvl="1" indent="-514350">
              <a:buFont typeface="+mj-lt"/>
              <a:buAutoNum type="arabicPeriod"/>
            </a:pPr>
            <a:r>
              <a:rPr lang="en-US" dirty="0"/>
              <a:t>How do the previous diet studies compare to these diets? (lipid content)</a:t>
            </a:r>
          </a:p>
          <a:p>
            <a:pPr marL="1428750" lvl="2" indent="-514350">
              <a:buFont typeface="+mj-lt"/>
              <a:buAutoNum type="arabicPeriod"/>
            </a:pPr>
            <a:r>
              <a:rPr lang="en-US" dirty="0"/>
              <a:t>Validate what the nutritional profiles are for each diet study</a:t>
            </a:r>
          </a:p>
          <a:p>
            <a:pPr marL="514350" indent="-514350">
              <a:buFont typeface="+mj-lt"/>
              <a:buAutoNum type="arabicPeriod"/>
            </a:pPr>
            <a:r>
              <a:rPr lang="en-US" dirty="0"/>
              <a:t>Introduce mycobacterium</a:t>
            </a:r>
          </a:p>
          <a:p>
            <a:pPr marL="971550" lvl="1" indent="-514350">
              <a:buFont typeface="+mj-lt"/>
              <a:buAutoNum type="arabicPeriod"/>
            </a:pPr>
            <a:r>
              <a:rPr lang="en-US" dirty="0"/>
              <a:t>How common?</a:t>
            </a:r>
          </a:p>
          <a:p>
            <a:pPr marL="971550" lvl="1" indent="-514350">
              <a:buFont typeface="+mj-lt"/>
              <a:buAutoNum type="arabicPeriod"/>
            </a:pPr>
            <a:r>
              <a:rPr lang="en-US" dirty="0"/>
              <a:t>Principle mechanism to assess impact of infection are through inter-</a:t>
            </a:r>
            <a:r>
              <a:rPr lang="en-US" dirty="0" err="1"/>
              <a:t>peroitoneal</a:t>
            </a:r>
            <a:r>
              <a:rPr lang="en-US" dirty="0"/>
              <a:t> injection</a:t>
            </a:r>
          </a:p>
          <a:p>
            <a:pPr marL="514350" indent="-514350">
              <a:buFont typeface="+mj-lt"/>
              <a:buAutoNum type="arabicPeriod"/>
            </a:pPr>
            <a:r>
              <a:rPr lang="en-US" dirty="0"/>
              <a:t>Reduce text</a:t>
            </a:r>
          </a:p>
          <a:p>
            <a:pPr marL="971550" lvl="1" indent="-514350">
              <a:buFont typeface="+mj-lt"/>
              <a:buAutoNum type="arabicPeriod"/>
            </a:pPr>
            <a:r>
              <a:rPr lang="en-US" dirty="0"/>
              <a:t>Better to illustrate (figure/diagram) take-aways than use text, but if text keep it succinct</a:t>
            </a:r>
          </a:p>
          <a:p>
            <a:pPr marL="971550" lvl="1" indent="-514350">
              <a:buFont typeface="+mj-lt"/>
              <a:buAutoNum type="arabicPeriod"/>
            </a:pPr>
            <a:r>
              <a:rPr lang="en-US" dirty="0"/>
              <a:t>Per slide, keep all full sentences or short statements. Don’t mix</a:t>
            </a:r>
          </a:p>
          <a:p>
            <a:pPr marL="514350" indent="-514350">
              <a:buFont typeface="+mj-lt"/>
              <a:buAutoNum type="arabicPeriod"/>
            </a:pPr>
            <a:r>
              <a:rPr lang="en-US" dirty="0"/>
              <a:t>Acknowledgements</a:t>
            </a:r>
          </a:p>
          <a:p>
            <a:pPr marL="971550" lvl="1" indent="-514350">
              <a:buFont typeface="+mj-lt"/>
              <a:buAutoNum type="arabicPeriod"/>
            </a:pPr>
            <a:r>
              <a:rPr lang="en-US" dirty="0"/>
              <a:t>Double check with collaborators that everyone who assisted is included</a:t>
            </a:r>
          </a:p>
          <a:p>
            <a:pPr marL="971550" lvl="1" indent="-514350">
              <a:buFont typeface="+mj-lt"/>
              <a:buAutoNum type="arabicPeriod"/>
            </a:pPr>
            <a:r>
              <a:rPr lang="en-US" dirty="0"/>
              <a:t>Funding sources are accurate </a:t>
            </a:r>
          </a:p>
          <a:p>
            <a:pPr marL="514350" indent="-514350">
              <a:buFont typeface="+mj-lt"/>
              <a:buAutoNum type="arabicPeriod"/>
            </a:pPr>
            <a:endParaRPr lang="en-US" dirty="0"/>
          </a:p>
        </p:txBody>
      </p:sp>
    </p:spTree>
    <p:extLst>
      <p:ext uri="{BB962C8B-B14F-4D97-AF65-F5344CB8AC3E}">
        <p14:creationId xmlns:p14="http://schemas.microsoft.com/office/powerpoint/2010/main" val="118028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419F3-03F5-D847-AD40-C8A6EB657039}"/>
              </a:ext>
            </a:extLst>
          </p:cNvPr>
          <p:cNvSpPr>
            <a:spLocks noGrp="1"/>
          </p:cNvSpPr>
          <p:nvPr>
            <p:ph type="title"/>
          </p:nvPr>
        </p:nvSpPr>
        <p:spPr/>
        <p:txBody>
          <a:bodyPr/>
          <a:lstStyle/>
          <a:p>
            <a:r>
              <a:rPr lang="en-US" dirty="0"/>
              <a:t>Minor Feedback</a:t>
            </a:r>
          </a:p>
        </p:txBody>
      </p:sp>
      <p:sp>
        <p:nvSpPr>
          <p:cNvPr id="3" name="Content Placeholder 2">
            <a:extLst>
              <a:ext uri="{FF2B5EF4-FFF2-40B4-BE49-F238E27FC236}">
                <a16:creationId xmlns:a16="http://schemas.microsoft.com/office/drawing/2014/main" id="{C26FEAF3-B6E2-E142-B643-1DD8954DABB0}"/>
              </a:ext>
            </a:extLst>
          </p:cNvPr>
          <p:cNvSpPr>
            <a:spLocks noGrp="1"/>
          </p:cNvSpPr>
          <p:nvPr>
            <p:ph idx="1"/>
          </p:nvPr>
        </p:nvSpPr>
        <p:spPr/>
        <p:txBody>
          <a:bodyPr>
            <a:normAutofit fontScale="92500"/>
          </a:bodyPr>
          <a:lstStyle/>
          <a:p>
            <a:pPr marL="514350" indent="-514350">
              <a:buFont typeface="+mj-lt"/>
              <a:buAutoNum type="arabicPeriod"/>
            </a:pPr>
            <a:r>
              <a:rPr lang="en-US" dirty="0"/>
              <a:t>Test the differences of variation of each diet and compare to one another. Does ZIRC have more variation (aka less consistency) of body condition score?</a:t>
            </a:r>
          </a:p>
          <a:p>
            <a:pPr marL="971550" lvl="1" indent="-514350">
              <a:buFont typeface="+mj-lt"/>
              <a:buAutoNum type="arabicPeriod"/>
            </a:pPr>
            <a:r>
              <a:rPr lang="en-US" dirty="0"/>
              <a:t>If so add to slide looking at physiology by diet (box plots).</a:t>
            </a:r>
          </a:p>
          <a:p>
            <a:pPr marL="971550" lvl="1" indent="-514350">
              <a:buFont typeface="+mj-lt"/>
              <a:buAutoNum type="arabicPeriod"/>
            </a:pPr>
            <a:r>
              <a:rPr lang="en-US" dirty="0"/>
              <a:t>Link the inconsistency of across diets to the various analyses to bolster observations that these diets have different effects on the host.</a:t>
            </a:r>
          </a:p>
          <a:p>
            <a:pPr marL="514350" indent="-514350">
              <a:buFont typeface="+mj-lt"/>
              <a:buAutoNum type="arabicPeriod"/>
            </a:pPr>
            <a:r>
              <a:rPr lang="en-US" dirty="0"/>
              <a:t>Add page numbers</a:t>
            </a:r>
          </a:p>
          <a:p>
            <a:pPr marL="514350" indent="-514350">
              <a:buFont typeface="+mj-lt"/>
              <a:buAutoNum type="arabicPeriod"/>
            </a:pPr>
            <a:r>
              <a:rPr lang="en-US" dirty="0"/>
              <a:t>When discussing a particular taxa, stay high level but mention any interesting biological context/knowledge about it. </a:t>
            </a:r>
          </a:p>
          <a:p>
            <a:pPr marL="971550" lvl="1" indent="-514350">
              <a:buFont typeface="+mj-lt"/>
              <a:buAutoNum type="arabicPeriod"/>
            </a:pPr>
            <a:r>
              <a:rPr lang="en-US" dirty="0"/>
              <a:t>Prior study found…, </a:t>
            </a:r>
            <a:r>
              <a:rPr lang="en-US" dirty="0" err="1"/>
              <a:t>this_taxa</a:t>
            </a:r>
            <a:r>
              <a:rPr lang="en-US" dirty="0"/>
              <a:t> was linked to A and B, it suggests that this organism is intertwined with the outcomes of A in that experiment.</a:t>
            </a:r>
          </a:p>
          <a:p>
            <a:pPr marL="971550" lvl="1" indent="-514350">
              <a:buFont typeface="+mj-lt"/>
              <a:buAutoNum type="arabicPeriod"/>
            </a:pPr>
            <a:r>
              <a:rPr lang="en-US" dirty="0"/>
              <a:t>Even just an association, but if you can tie them to something relevant to what you observed in your experience that’s even better.</a:t>
            </a:r>
          </a:p>
        </p:txBody>
      </p:sp>
    </p:spTree>
    <p:extLst>
      <p:ext uri="{BB962C8B-B14F-4D97-AF65-F5344CB8AC3E}">
        <p14:creationId xmlns:p14="http://schemas.microsoft.com/office/powerpoint/2010/main" val="99967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419F3-03F5-D847-AD40-C8A6EB657039}"/>
              </a:ext>
            </a:extLst>
          </p:cNvPr>
          <p:cNvSpPr>
            <a:spLocks noGrp="1"/>
          </p:cNvSpPr>
          <p:nvPr>
            <p:ph type="title"/>
          </p:nvPr>
        </p:nvSpPr>
        <p:spPr/>
        <p:txBody>
          <a:bodyPr/>
          <a:lstStyle/>
          <a:p>
            <a:r>
              <a:rPr lang="en-US" dirty="0" err="1"/>
              <a:t>Knitpicks</a:t>
            </a:r>
            <a:endParaRPr lang="en-US" dirty="0"/>
          </a:p>
        </p:txBody>
      </p:sp>
      <p:sp>
        <p:nvSpPr>
          <p:cNvPr id="3" name="Content Placeholder 2">
            <a:extLst>
              <a:ext uri="{FF2B5EF4-FFF2-40B4-BE49-F238E27FC236}">
                <a16:creationId xmlns:a16="http://schemas.microsoft.com/office/drawing/2014/main" id="{C26FEAF3-B6E2-E142-B643-1DD8954DABB0}"/>
              </a:ext>
            </a:extLst>
          </p:cNvPr>
          <p:cNvSpPr>
            <a:spLocks noGrp="1"/>
          </p:cNvSpPr>
          <p:nvPr>
            <p:ph idx="1"/>
          </p:nvPr>
        </p:nvSpPr>
        <p:spPr/>
        <p:txBody>
          <a:bodyPr/>
          <a:lstStyle/>
          <a:p>
            <a:pPr marL="514350" indent="-514350">
              <a:buFont typeface="+mj-lt"/>
              <a:buAutoNum type="arabicPeriod"/>
            </a:pPr>
            <a:r>
              <a:rPr lang="en-US" dirty="0"/>
              <a:t>Use </a:t>
            </a:r>
            <a:r>
              <a:rPr lang="en-US" dirty="0" err="1"/>
              <a:t>ggbeeswarm</a:t>
            </a:r>
            <a:r>
              <a:rPr lang="en-US" dirty="0"/>
              <a:t> instead of </a:t>
            </a:r>
            <a:r>
              <a:rPr lang="en-US" dirty="0" err="1"/>
              <a:t>geom_jitter</a:t>
            </a:r>
            <a:endParaRPr lang="en-US" dirty="0"/>
          </a:p>
          <a:p>
            <a:pPr marL="971550" lvl="1" indent="-514350">
              <a:buFont typeface="+mj-lt"/>
              <a:buAutoNum type="arabicPeriod"/>
            </a:pPr>
            <a:r>
              <a:rPr lang="en-US" dirty="0" err="1"/>
              <a:t>Geom_beeswarm</a:t>
            </a:r>
            <a:endParaRPr lang="en-US" dirty="0"/>
          </a:p>
          <a:p>
            <a:pPr marL="971550" lvl="1" indent="-514350">
              <a:buFont typeface="+mj-lt"/>
              <a:buAutoNum type="arabicPeriod"/>
            </a:pPr>
            <a:r>
              <a:rPr lang="en-US" dirty="0" err="1"/>
              <a:t>Geom_quasirandom</a:t>
            </a:r>
            <a:r>
              <a:rPr lang="en-US" dirty="0"/>
              <a:t> &lt;- side by side points</a:t>
            </a:r>
          </a:p>
          <a:p>
            <a:pPr marL="514350" indent="-514350">
              <a:buFont typeface="+mj-lt"/>
              <a:buAutoNum type="arabicPeriod"/>
            </a:pPr>
            <a:r>
              <a:rPr lang="en-US" dirty="0"/>
              <a:t>Make points over box plots bigger</a:t>
            </a:r>
          </a:p>
          <a:p>
            <a:pPr marL="514350" indent="-514350">
              <a:buFont typeface="+mj-lt"/>
              <a:buAutoNum type="arabicPeriod"/>
            </a:pPr>
            <a:r>
              <a:rPr lang="en-US" dirty="0"/>
              <a:t>Ordination</a:t>
            </a:r>
          </a:p>
          <a:p>
            <a:pPr marL="971550" lvl="1" indent="-514350">
              <a:buFont typeface="+mj-lt"/>
              <a:buAutoNum type="arabicPeriod"/>
            </a:pPr>
            <a:r>
              <a:rPr lang="en-US" dirty="0"/>
              <a:t>Keep one dot, no inner/outer.</a:t>
            </a:r>
          </a:p>
          <a:p>
            <a:pPr marL="971550" lvl="1" indent="-514350">
              <a:buFont typeface="+mj-lt"/>
              <a:buAutoNum type="arabicPeriod"/>
            </a:pPr>
            <a:r>
              <a:rPr lang="en-US" dirty="0"/>
              <a:t>Color ellipses same color, remove </a:t>
            </a:r>
            <a:r>
              <a:rPr lang="en-US" dirty="0" err="1"/>
              <a:t>linetype</a:t>
            </a:r>
            <a:r>
              <a:rPr lang="en-US" dirty="0"/>
              <a:t> from legend</a:t>
            </a:r>
          </a:p>
          <a:p>
            <a:pPr marL="514350" indent="-514350">
              <a:buFont typeface="+mj-lt"/>
              <a:buAutoNum type="arabicPeriod"/>
            </a:pPr>
            <a:r>
              <a:rPr lang="en-US" dirty="0"/>
              <a:t>Make sure colors are consistent across plots and diagrams</a:t>
            </a:r>
          </a:p>
          <a:p>
            <a:pPr marL="514350" indent="-514350">
              <a:buFont typeface="+mj-lt"/>
              <a:buAutoNum type="arabicPeriod"/>
            </a:pPr>
            <a:r>
              <a:rPr lang="en-US" dirty="0"/>
              <a:t>Spell out abbreviations on figures (exp -&gt; exposed)</a:t>
            </a:r>
          </a:p>
          <a:p>
            <a:pPr marL="514350" indent="-514350">
              <a:buFont typeface="+mj-lt"/>
              <a:buAutoNum type="arabicPeriod"/>
            </a:pPr>
            <a:endParaRPr lang="en-US" dirty="0"/>
          </a:p>
          <a:p>
            <a:pPr marL="971550" lvl="1" indent="-514350">
              <a:buFont typeface="+mj-lt"/>
              <a:buAutoNum type="arabicPeriod"/>
            </a:pPr>
            <a:endParaRPr lang="en-US" dirty="0"/>
          </a:p>
        </p:txBody>
      </p:sp>
    </p:spTree>
    <p:extLst>
      <p:ext uri="{BB962C8B-B14F-4D97-AF65-F5344CB8AC3E}">
        <p14:creationId xmlns:p14="http://schemas.microsoft.com/office/powerpoint/2010/main" val="360212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CEF8-3C29-3D48-A032-E3A1375F1DE8}"/>
              </a:ext>
            </a:extLst>
          </p:cNvPr>
          <p:cNvSpPr>
            <a:spLocks noGrp="1"/>
          </p:cNvSpPr>
          <p:nvPr>
            <p:ph type="title"/>
          </p:nvPr>
        </p:nvSpPr>
        <p:spPr/>
        <p:txBody>
          <a:bodyPr/>
          <a:lstStyle/>
          <a:p>
            <a:r>
              <a:rPr lang="en-US" dirty="0"/>
              <a:t>Common laboratory zebrafish diets</a:t>
            </a:r>
          </a:p>
        </p:txBody>
      </p:sp>
      <p:sp>
        <p:nvSpPr>
          <p:cNvPr id="3" name="Content Placeholder 2">
            <a:extLst>
              <a:ext uri="{FF2B5EF4-FFF2-40B4-BE49-F238E27FC236}">
                <a16:creationId xmlns:a16="http://schemas.microsoft.com/office/drawing/2014/main" id="{70E3AA18-D710-1B49-9BFB-85A1E38DFC1F}"/>
              </a:ext>
            </a:extLst>
          </p:cNvPr>
          <p:cNvSpPr>
            <a:spLocks noGrp="1"/>
          </p:cNvSpPr>
          <p:nvPr>
            <p:ph idx="1"/>
          </p:nvPr>
        </p:nvSpPr>
        <p:spPr>
          <a:xfrm>
            <a:off x="510639" y="1545996"/>
            <a:ext cx="6582140" cy="4630967"/>
          </a:xfrm>
        </p:spPr>
        <p:txBody>
          <a:bodyPr>
            <a:normAutofit fontScale="85000" lnSpcReduction="20000"/>
          </a:bodyPr>
          <a:lstStyle/>
          <a:p>
            <a:pPr marL="0" indent="0">
              <a:buNone/>
            </a:pPr>
            <a:r>
              <a:rPr lang="en-US" dirty="0"/>
              <a:t>Gemma</a:t>
            </a:r>
          </a:p>
          <a:p>
            <a:r>
              <a:rPr lang="en-US" dirty="0" err="1"/>
              <a:t>Skretting</a:t>
            </a:r>
            <a:r>
              <a:rPr lang="en-US" dirty="0"/>
              <a:t> Inc., commercial</a:t>
            </a:r>
          </a:p>
          <a:p>
            <a:endParaRPr lang="en-US" dirty="0"/>
          </a:p>
          <a:p>
            <a:pPr marL="0" indent="0">
              <a:buNone/>
            </a:pPr>
            <a:r>
              <a:rPr lang="en-US" dirty="0"/>
              <a:t>Watts</a:t>
            </a:r>
          </a:p>
          <a:p>
            <a:r>
              <a:rPr lang="en-US" dirty="0"/>
              <a:t>Defined, laboratory</a:t>
            </a:r>
          </a:p>
          <a:p>
            <a:pPr marL="0" indent="0">
              <a:buNone/>
            </a:pPr>
            <a:endParaRPr lang="en-US" dirty="0"/>
          </a:p>
          <a:p>
            <a:pPr marL="0" indent="0">
              <a:buNone/>
            </a:pPr>
            <a:r>
              <a:rPr lang="en-US" dirty="0"/>
              <a:t>ZIRC</a:t>
            </a:r>
          </a:p>
          <a:p>
            <a:r>
              <a:rPr lang="en-US" dirty="0"/>
              <a:t>Mixture of diets</a:t>
            </a:r>
          </a:p>
          <a:p>
            <a:r>
              <a:rPr lang="en-US" dirty="0"/>
              <a:t>Zeigler, Spirulina, Golden Pearl</a:t>
            </a:r>
          </a:p>
          <a:p>
            <a:endParaRPr lang="en-US" dirty="0"/>
          </a:p>
          <a:p>
            <a:pPr marL="0" indent="0">
              <a:buNone/>
            </a:pPr>
            <a:r>
              <a:rPr lang="en-US" dirty="0"/>
              <a:t>These diets are more consistent to one another than diets of previous studies</a:t>
            </a:r>
          </a:p>
        </p:txBody>
      </p:sp>
      <p:sp>
        <p:nvSpPr>
          <p:cNvPr id="5" name="Slide Number Placeholder 2">
            <a:extLst>
              <a:ext uri="{FF2B5EF4-FFF2-40B4-BE49-F238E27FC236}">
                <a16:creationId xmlns:a16="http://schemas.microsoft.com/office/drawing/2014/main" id="{09B92595-A225-A140-A0E1-1AAD06F9C956}"/>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7</a:t>
            </a:fld>
            <a:endParaRPr lang="en-US" dirty="0"/>
          </a:p>
        </p:txBody>
      </p:sp>
      <p:pic>
        <p:nvPicPr>
          <p:cNvPr id="8" name="Picture 8" descr="Chart, bar chart&#10;&#10;Description automatically generated">
            <a:extLst>
              <a:ext uri="{FF2B5EF4-FFF2-40B4-BE49-F238E27FC236}">
                <a16:creationId xmlns:a16="http://schemas.microsoft.com/office/drawing/2014/main" id="{715E73F3-6FDA-D235-B400-2FBCFD96868F}"/>
              </a:ext>
            </a:extLst>
          </p:cNvPr>
          <p:cNvPicPr>
            <a:picLocks noChangeAspect="1"/>
          </p:cNvPicPr>
          <p:nvPr/>
        </p:nvPicPr>
        <p:blipFill>
          <a:blip r:embed="rId3"/>
          <a:stretch>
            <a:fillRect/>
          </a:stretch>
        </p:blipFill>
        <p:spPr>
          <a:xfrm>
            <a:off x="6794741" y="1583556"/>
            <a:ext cx="5187350" cy="4726058"/>
          </a:xfrm>
          <a:prstGeom prst="rect">
            <a:avLst/>
          </a:prstGeom>
        </p:spPr>
      </p:pic>
    </p:spTree>
    <p:extLst>
      <p:ext uri="{BB962C8B-B14F-4D97-AF65-F5344CB8AC3E}">
        <p14:creationId xmlns:p14="http://schemas.microsoft.com/office/powerpoint/2010/main" val="315857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fade">
                                      <p:cBhvr>
                                        <p:cTn id="3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419F3-03F5-D847-AD40-C8A6EB657039}"/>
              </a:ext>
            </a:extLst>
          </p:cNvPr>
          <p:cNvSpPr>
            <a:spLocks noGrp="1"/>
          </p:cNvSpPr>
          <p:nvPr>
            <p:ph type="title"/>
          </p:nvPr>
        </p:nvSpPr>
        <p:spPr/>
        <p:txBody>
          <a:bodyPr/>
          <a:lstStyle/>
          <a:p>
            <a:r>
              <a:rPr lang="en-US" dirty="0"/>
              <a:t>Additional comments</a:t>
            </a:r>
          </a:p>
        </p:txBody>
      </p:sp>
      <p:sp>
        <p:nvSpPr>
          <p:cNvPr id="3" name="Content Placeholder 2">
            <a:extLst>
              <a:ext uri="{FF2B5EF4-FFF2-40B4-BE49-F238E27FC236}">
                <a16:creationId xmlns:a16="http://schemas.microsoft.com/office/drawing/2014/main" id="{C26FEAF3-B6E2-E142-B643-1DD8954DABB0}"/>
              </a:ext>
            </a:extLst>
          </p:cNvPr>
          <p:cNvSpPr>
            <a:spLocks noGrp="1"/>
          </p:cNvSpPr>
          <p:nvPr>
            <p:ph idx="1"/>
          </p:nvPr>
        </p:nvSpPr>
        <p:spPr/>
        <p:txBody>
          <a:bodyPr>
            <a:normAutofit fontScale="70000" lnSpcReduction="20000"/>
          </a:bodyPr>
          <a:lstStyle/>
          <a:p>
            <a:pPr marL="514350" indent="-514350">
              <a:buFont typeface="+mj-lt"/>
              <a:buAutoNum type="arabicPeriod"/>
            </a:pPr>
            <a:r>
              <a:rPr lang="en-US" dirty="0"/>
              <a:t>Personal Question: No standard reference diet for Zebrafish this is important because the diet affects growth and physiology- Why is there not one for the model organisms that's been around for a while?</a:t>
            </a:r>
          </a:p>
          <a:p>
            <a:pPr marL="971550" lvl="1" indent="-514350">
              <a:buFont typeface="+mj-lt"/>
              <a:buAutoNum type="arabicPeriod"/>
            </a:pPr>
            <a:endParaRPr lang="en-US" dirty="0"/>
          </a:p>
          <a:p>
            <a:pPr marL="514350" indent="-514350">
              <a:buFont typeface="+mj-lt"/>
              <a:buAutoNum type="arabicPeriod"/>
            </a:pPr>
            <a:r>
              <a:rPr lang="en-US" dirty="0"/>
              <a:t>Note: IS, metabolism, and digestion are all impacted but not needed since the people are familiar with zebrafish and molecular biology?</a:t>
            </a:r>
          </a:p>
          <a:p>
            <a:pPr marL="514350" indent="-514350">
              <a:buFont typeface="+mj-lt"/>
              <a:buAutoNum type="arabicPeriod"/>
            </a:pPr>
            <a:r>
              <a:rPr lang="en-US" dirty="0"/>
              <a:t>Notes: Could slide 27-28  be combined and summarized ?</a:t>
            </a:r>
          </a:p>
          <a:p>
            <a:pPr marL="514350" indent="-514350">
              <a:buFont typeface="+mj-lt"/>
              <a:buAutoNum type="arabicPeriod"/>
            </a:pPr>
            <a:r>
              <a:rPr lang="en-US" dirty="0"/>
              <a:t>Question: Ask about slide 10 injection pathogens. Control was confusing.</a:t>
            </a:r>
          </a:p>
          <a:p>
            <a:pPr marL="514350" indent="-514350">
              <a:buFont typeface="+mj-lt"/>
              <a:buAutoNum type="arabicPeriod"/>
            </a:pPr>
            <a:r>
              <a:rPr lang="en-US" dirty="0"/>
              <a:t>Personal Question: Could you talk about what diet was made of? Is one high fat or low fat, a thing I did not understand. I am unfamiliar with the types. Is </a:t>
            </a:r>
            <a:r>
              <a:rPr lang="en-US" dirty="0" err="1"/>
              <a:t>Zirc</a:t>
            </a:r>
            <a:r>
              <a:rPr lang="en-US" dirty="0"/>
              <a:t>, Watts, or Gemma one particular or the other?</a:t>
            </a:r>
          </a:p>
          <a:p>
            <a:pPr marL="514350" indent="-514350">
              <a:buFont typeface="+mj-lt"/>
              <a:buAutoNum type="arabicPeriod"/>
            </a:pPr>
            <a:r>
              <a:rPr lang="en-US" dirty="0"/>
              <a:t>Personal Questions: As a model organism is the diet similarity good or bad between fish. Is this only important for the purpose of individual study? Is this the list of names is for?</a:t>
            </a:r>
          </a:p>
          <a:p>
            <a:pPr marL="514350" indent="-514350">
              <a:buFont typeface="+mj-lt"/>
              <a:buAutoNum type="arabicPeriod"/>
            </a:pPr>
            <a:r>
              <a:rPr lang="en-US" dirty="0"/>
              <a:t>Diet differential slide has a lot of text to follow. No page number. </a:t>
            </a:r>
          </a:p>
          <a:p>
            <a:pPr marL="514350" indent="-514350">
              <a:buFont typeface="+mj-lt"/>
              <a:buAutoNum type="arabicPeriod"/>
            </a:pPr>
            <a:r>
              <a:rPr lang="en-US" dirty="0"/>
              <a:t>Question: Would a germ free diet have a negative effect on physiology? Like it does germ free mice.</a:t>
            </a:r>
          </a:p>
        </p:txBody>
      </p:sp>
    </p:spTree>
    <p:extLst>
      <p:ext uri="{BB962C8B-B14F-4D97-AF65-F5344CB8AC3E}">
        <p14:creationId xmlns:p14="http://schemas.microsoft.com/office/powerpoint/2010/main" val="241936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9394-9F58-DA4C-A34A-08A0D5AFC5D6}"/>
              </a:ext>
            </a:extLst>
          </p:cNvPr>
          <p:cNvSpPr>
            <a:spLocks noGrp="1"/>
          </p:cNvSpPr>
          <p:nvPr>
            <p:ph type="title"/>
          </p:nvPr>
        </p:nvSpPr>
        <p:spPr>
          <a:xfrm>
            <a:off x="0" y="0"/>
            <a:ext cx="12192000" cy="1325563"/>
          </a:xfrm>
        </p:spPr>
        <p:txBody>
          <a:bodyPr/>
          <a:lstStyle/>
          <a:p>
            <a:pPr algn="ctr"/>
            <a:r>
              <a:rPr lang="en-US" dirty="0"/>
              <a:t>Diet can influence zebrafish physiology</a:t>
            </a:r>
          </a:p>
        </p:txBody>
      </p:sp>
      <p:pic>
        <p:nvPicPr>
          <p:cNvPr id="4" name="Picture 3">
            <a:extLst>
              <a:ext uri="{FF2B5EF4-FFF2-40B4-BE49-F238E27FC236}">
                <a16:creationId xmlns:a16="http://schemas.microsoft.com/office/drawing/2014/main" id="{6DC7547B-EAD9-934D-956C-50BEEB4CD49B}"/>
              </a:ext>
            </a:extLst>
          </p:cNvPr>
          <p:cNvPicPr>
            <a:picLocks noChangeAspect="1"/>
          </p:cNvPicPr>
          <p:nvPr/>
        </p:nvPicPr>
        <p:blipFill rotWithShape="1">
          <a:blip r:embed="rId3"/>
          <a:srcRect l="14948" t="11468" r="15065" b="70440"/>
          <a:stretch/>
        </p:blipFill>
        <p:spPr>
          <a:xfrm>
            <a:off x="6795362" y="1830254"/>
            <a:ext cx="3962400" cy="1325563"/>
          </a:xfrm>
          <a:prstGeom prst="rect">
            <a:avLst/>
          </a:prstGeom>
          <a:solidFill>
            <a:schemeClr val="bg1"/>
          </a:solidFill>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0B6CD58D-BC20-7B4B-9581-9F3754A349C6}"/>
              </a:ext>
            </a:extLst>
          </p:cNvPr>
          <p:cNvPicPr>
            <a:picLocks noChangeAspect="1"/>
          </p:cNvPicPr>
          <p:nvPr/>
        </p:nvPicPr>
        <p:blipFill rotWithShape="1">
          <a:blip r:embed="rId4"/>
          <a:srcRect l="37657" t="18397" r="13497" b="56741"/>
          <a:stretch/>
        </p:blipFill>
        <p:spPr>
          <a:xfrm>
            <a:off x="7177567" y="3663221"/>
            <a:ext cx="3197990" cy="2106498"/>
          </a:xfrm>
          <a:prstGeom prst="rect">
            <a:avLst/>
          </a:prstGeom>
          <a:solidFill>
            <a:schemeClr val="bg1"/>
          </a:solidFill>
          <a:effectLst>
            <a:outerShdw blurRad="63500" sx="102000" sy="102000" algn="ctr" rotWithShape="0">
              <a:prstClr val="black">
                <a:alpha val="40000"/>
              </a:prstClr>
            </a:outerShdw>
          </a:effectLst>
        </p:spPr>
      </p:pic>
      <p:sp>
        <p:nvSpPr>
          <p:cNvPr id="10" name="Slide Number Placeholder 2">
            <a:extLst>
              <a:ext uri="{FF2B5EF4-FFF2-40B4-BE49-F238E27FC236}">
                <a16:creationId xmlns:a16="http://schemas.microsoft.com/office/drawing/2014/main" id="{3C0BEA6C-D822-A647-8218-491F7C913AAD}"/>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71</a:t>
            </a:fld>
            <a:endParaRPr lang="en-US" dirty="0"/>
          </a:p>
        </p:txBody>
      </p:sp>
      <p:grpSp>
        <p:nvGrpSpPr>
          <p:cNvPr id="34" name="Group 33">
            <a:extLst>
              <a:ext uri="{FF2B5EF4-FFF2-40B4-BE49-F238E27FC236}">
                <a16:creationId xmlns:a16="http://schemas.microsoft.com/office/drawing/2014/main" id="{ABEC2B3F-F2F0-0340-872E-5697FFA8FDD2}"/>
              </a:ext>
            </a:extLst>
          </p:cNvPr>
          <p:cNvGrpSpPr/>
          <p:nvPr/>
        </p:nvGrpSpPr>
        <p:grpSpPr>
          <a:xfrm>
            <a:off x="1300962" y="1832967"/>
            <a:ext cx="4338450" cy="1313934"/>
            <a:chOff x="1300962" y="1832967"/>
            <a:chExt cx="4338450" cy="1313934"/>
          </a:xfrm>
        </p:grpSpPr>
        <p:sp>
          <p:nvSpPr>
            <p:cNvPr id="11" name="Up Arrow 10">
              <a:extLst>
                <a:ext uri="{FF2B5EF4-FFF2-40B4-BE49-F238E27FC236}">
                  <a16:creationId xmlns:a16="http://schemas.microsoft.com/office/drawing/2014/main" id="{75E53A34-6D7E-CB49-BF63-676FB05E21CA}"/>
                </a:ext>
              </a:extLst>
            </p:cNvPr>
            <p:cNvSpPr/>
            <p:nvPr/>
          </p:nvSpPr>
          <p:spPr>
            <a:xfrm>
              <a:off x="1300962" y="2094153"/>
              <a:ext cx="679621" cy="803189"/>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Weight Gain with solid fill">
              <a:extLst>
                <a:ext uri="{FF2B5EF4-FFF2-40B4-BE49-F238E27FC236}">
                  <a16:creationId xmlns:a16="http://schemas.microsoft.com/office/drawing/2014/main" id="{96E37BC1-F2D4-D642-86B3-BD72996F17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16443" y="1832967"/>
              <a:ext cx="1313934" cy="1313934"/>
            </a:xfrm>
            <a:prstGeom prst="rect">
              <a:avLst/>
            </a:prstGeom>
          </p:spPr>
        </p:pic>
        <p:sp>
          <p:nvSpPr>
            <p:cNvPr id="12" name="Up Arrow 11">
              <a:extLst>
                <a:ext uri="{FF2B5EF4-FFF2-40B4-BE49-F238E27FC236}">
                  <a16:creationId xmlns:a16="http://schemas.microsoft.com/office/drawing/2014/main" id="{C4FF6DF1-9D54-A741-9F3E-8643D6307B28}"/>
                </a:ext>
              </a:extLst>
            </p:cNvPr>
            <p:cNvSpPr/>
            <p:nvPr/>
          </p:nvSpPr>
          <p:spPr>
            <a:xfrm rot="10800000">
              <a:off x="3645858" y="2094153"/>
              <a:ext cx="679621" cy="803189"/>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descr="Baby crawling with solid fill">
              <a:extLst>
                <a:ext uri="{FF2B5EF4-FFF2-40B4-BE49-F238E27FC236}">
                  <a16:creationId xmlns:a16="http://schemas.microsoft.com/office/drawing/2014/main" id="{B75A46E3-495C-ED4C-AF97-4C8EB5E3CB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25479" y="1832967"/>
              <a:ext cx="1313933" cy="1313933"/>
            </a:xfrm>
            <a:prstGeom prst="rect">
              <a:avLst/>
            </a:prstGeom>
          </p:spPr>
        </p:pic>
      </p:grpSp>
      <p:grpSp>
        <p:nvGrpSpPr>
          <p:cNvPr id="36" name="Group 35">
            <a:extLst>
              <a:ext uri="{FF2B5EF4-FFF2-40B4-BE49-F238E27FC236}">
                <a16:creationId xmlns:a16="http://schemas.microsoft.com/office/drawing/2014/main" id="{A0A1EB82-C8CF-1940-88D4-E948D98A3652}"/>
              </a:ext>
            </a:extLst>
          </p:cNvPr>
          <p:cNvGrpSpPr/>
          <p:nvPr/>
        </p:nvGrpSpPr>
        <p:grpSpPr>
          <a:xfrm>
            <a:off x="2156561" y="4073921"/>
            <a:ext cx="2978593" cy="1290524"/>
            <a:chOff x="1346886" y="4164227"/>
            <a:chExt cx="2978593" cy="1290524"/>
          </a:xfrm>
        </p:grpSpPr>
        <p:sp>
          <p:nvSpPr>
            <p:cNvPr id="35" name="Freeform 34">
              <a:extLst>
                <a:ext uri="{FF2B5EF4-FFF2-40B4-BE49-F238E27FC236}">
                  <a16:creationId xmlns:a16="http://schemas.microsoft.com/office/drawing/2014/main" id="{6214EA9A-B912-9043-842D-1ABDF60D945C}"/>
                </a:ext>
              </a:extLst>
            </p:cNvPr>
            <p:cNvSpPr/>
            <p:nvPr/>
          </p:nvSpPr>
          <p:spPr>
            <a:xfrm>
              <a:off x="1346886" y="4608643"/>
              <a:ext cx="2607276" cy="828330"/>
            </a:xfrm>
            <a:custGeom>
              <a:avLst/>
              <a:gdLst>
                <a:gd name="connsiteX0" fmla="*/ 0 w 2607276"/>
                <a:gd name="connsiteY0" fmla="*/ 828330 h 828330"/>
                <a:gd name="connsiteX1" fmla="*/ 407773 w 2607276"/>
                <a:gd name="connsiteY1" fmla="*/ 358773 h 828330"/>
                <a:gd name="connsiteX2" fmla="*/ 630195 w 2607276"/>
                <a:gd name="connsiteY2" fmla="*/ 729476 h 828330"/>
                <a:gd name="connsiteX3" fmla="*/ 790833 w 2607276"/>
                <a:gd name="connsiteY3" fmla="*/ 111638 h 828330"/>
                <a:gd name="connsiteX4" fmla="*/ 1013255 w 2607276"/>
                <a:gd name="connsiteY4" fmla="*/ 507054 h 828330"/>
                <a:gd name="connsiteX5" fmla="*/ 1198606 w 2607276"/>
                <a:gd name="connsiteY5" fmla="*/ 49854 h 828330"/>
                <a:gd name="connsiteX6" fmla="*/ 1346887 w 2607276"/>
                <a:gd name="connsiteY6" fmla="*/ 457627 h 828330"/>
                <a:gd name="connsiteX7" fmla="*/ 1631092 w 2607276"/>
                <a:gd name="connsiteY7" fmla="*/ 427 h 828330"/>
                <a:gd name="connsiteX8" fmla="*/ 1767017 w 2607276"/>
                <a:gd name="connsiteY8" fmla="*/ 556481 h 828330"/>
                <a:gd name="connsiteX9" fmla="*/ 1927655 w 2607276"/>
                <a:gd name="connsiteY9" fmla="*/ 296989 h 828330"/>
                <a:gd name="connsiteX10" fmla="*/ 2051222 w 2607276"/>
                <a:gd name="connsiteY10" fmla="*/ 655335 h 828330"/>
                <a:gd name="connsiteX11" fmla="*/ 2211860 w 2607276"/>
                <a:gd name="connsiteY11" fmla="*/ 457627 h 828330"/>
                <a:gd name="connsiteX12" fmla="*/ 2607276 w 2607276"/>
                <a:gd name="connsiteY12" fmla="*/ 828330 h 82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7276" h="828330">
                  <a:moveTo>
                    <a:pt x="0" y="828330"/>
                  </a:moveTo>
                  <a:cubicBezTo>
                    <a:pt x="151370" y="601789"/>
                    <a:pt x="302741" y="375249"/>
                    <a:pt x="407773" y="358773"/>
                  </a:cubicBezTo>
                  <a:cubicBezTo>
                    <a:pt x="512805" y="342297"/>
                    <a:pt x="566352" y="770665"/>
                    <a:pt x="630195" y="729476"/>
                  </a:cubicBezTo>
                  <a:cubicBezTo>
                    <a:pt x="694038" y="688287"/>
                    <a:pt x="726990" y="148708"/>
                    <a:pt x="790833" y="111638"/>
                  </a:cubicBezTo>
                  <a:cubicBezTo>
                    <a:pt x="854676" y="74568"/>
                    <a:pt x="945293" y="517351"/>
                    <a:pt x="1013255" y="507054"/>
                  </a:cubicBezTo>
                  <a:cubicBezTo>
                    <a:pt x="1081217" y="496757"/>
                    <a:pt x="1143001" y="58092"/>
                    <a:pt x="1198606" y="49854"/>
                  </a:cubicBezTo>
                  <a:cubicBezTo>
                    <a:pt x="1254211" y="41616"/>
                    <a:pt x="1274806" y="465865"/>
                    <a:pt x="1346887" y="457627"/>
                  </a:cubicBezTo>
                  <a:cubicBezTo>
                    <a:pt x="1418968" y="449389"/>
                    <a:pt x="1561070" y="-16049"/>
                    <a:pt x="1631092" y="427"/>
                  </a:cubicBezTo>
                  <a:cubicBezTo>
                    <a:pt x="1701114" y="16903"/>
                    <a:pt x="1717590" y="507054"/>
                    <a:pt x="1767017" y="556481"/>
                  </a:cubicBezTo>
                  <a:cubicBezTo>
                    <a:pt x="1816444" y="605908"/>
                    <a:pt x="1880288" y="280513"/>
                    <a:pt x="1927655" y="296989"/>
                  </a:cubicBezTo>
                  <a:cubicBezTo>
                    <a:pt x="1975023" y="313465"/>
                    <a:pt x="2003855" y="628562"/>
                    <a:pt x="2051222" y="655335"/>
                  </a:cubicBezTo>
                  <a:cubicBezTo>
                    <a:pt x="2098590" y="682108"/>
                    <a:pt x="2119184" y="428794"/>
                    <a:pt x="2211860" y="457627"/>
                  </a:cubicBezTo>
                  <a:cubicBezTo>
                    <a:pt x="2304536" y="486460"/>
                    <a:pt x="2516660" y="764487"/>
                    <a:pt x="2607276" y="828330"/>
                  </a:cubicBezTo>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C25A47BC-18E3-C541-BB12-14DDB353C41B}"/>
                </a:ext>
              </a:extLst>
            </p:cNvPr>
            <p:cNvGrpSpPr/>
            <p:nvPr/>
          </p:nvGrpSpPr>
          <p:grpSpPr>
            <a:xfrm>
              <a:off x="1346891" y="4164227"/>
              <a:ext cx="2978588" cy="1290524"/>
              <a:chOff x="1346891" y="4164227"/>
              <a:chExt cx="2978588" cy="1290524"/>
            </a:xfrm>
          </p:grpSpPr>
          <p:sp>
            <p:nvSpPr>
              <p:cNvPr id="21" name="Freeform 20">
                <a:extLst>
                  <a:ext uri="{FF2B5EF4-FFF2-40B4-BE49-F238E27FC236}">
                    <a16:creationId xmlns:a16="http://schemas.microsoft.com/office/drawing/2014/main" id="{1C782BAF-1F21-C049-9AA0-A7592A10CAD3}"/>
                  </a:ext>
                </a:extLst>
              </p:cNvPr>
              <p:cNvSpPr/>
              <p:nvPr/>
            </p:nvSpPr>
            <p:spPr>
              <a:xfrm>
                <a:off x="1764103" y="4323767"/>
                <a:ext cx="1863649" cy="1130984"/>
              </a:xfrm>
              <a:custGeom>
                <a:avLst/>
                <a:gdLst>
                  <a:gd name="connsiteX0" fmla="*/ 0 w 3410465"/>
                  <a:gd name="connsiteY0" fmla="*/ 1952391 h 1952391"/>
                  <a:gd name="connsiteX1" fmla="*/ 1210962 w 3410465"/>
                  <a:gd name="connsiteY1" fmla="*/ 1594045 h 1952391"/>
                  <a:gd name="connsiteX2" fmla="*/ 1791729 w 3410465"/>
                  <a:gd name="connsiteY2" fmla="*/ 23 h 1952391"/>
                  <a:gd name="connsiteX3" fmla="*/ 2261286 w 3410465"/>
                  <a:gd name="connsiteY3" fmla="*/ 1556975 h 1952391"/>
                  <a:gd name="connsiteX4" fmla="*/ 3410465 w 3410465"/>
                  <a:gd name="connsiteY4" fmla="*/ 1952391 h 195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465" h="1952391">
                    <a:moveTo>
                      <a:pt x="0" y="1952391"/>
                    </a:moveTo>
                    <a:cubicBezTo>
                      <a:pt x="456170" y="1935915"/>
                      <a:pt x="912341" y="1919440"/>
                      <a:pt x="1210962" y="1594045"/>
                    </a:cubicBezTo>
                    <a:cubicBezTo>
                      <a:pt x="1509583" y="1268650"/>
                      <a:pt x="1616675" y="6201"/>
                      <a:pt x="1791729" y="23"/>
                    </a:cubicBezTo>
                    <a:cubicBezTo>
                      <a:pt x="1966783" y="-6155"/>
                      <a:pt x="1991497" y="1231580"/>
                      <a:pt x="2261286" y="1556975"/>
                    </a:cubicBezTo>
                    <a:cubicBezTo>
                      <a:pt x="2531075" y="1882370"/>
                      <a:pt x="3161270" y="1905023"/>
                      <a:pt x="3410465" y="1952391"/>
                    </a:cubicBezTo>
                  </a:path>
                </a:pathLst>
              </a:custGeom>
              <a:solidFill>
                <a:schemeClr val="tx1">
                  <a:lumMod val="50000"/>
                  <a:lumOff val="50000"/>
                  <a:alpha val="5121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6D33056A-FF59-B549-AFB7-F66247A34937}"/>
                  </a:ext>
                </a:extLst>
              </p:cNvPr>
              <p:cNvCxnSpPr>
                <a:cxnSpLocks/>
              </p:cNvCxnSpPr>
              <p:nvPr/>
            </p:nvCxnSpPr>
            <p:spPr>
              <a:xfrm>
                <a:off x="1346896" y="4164227"/>
                <a:ext cx="0" cy="1285099"/>
              </a:xfrm>
              <a:prstGeom prst="line">
                <a:avLst/>
              </a:prstGeom>
              <a:ln w="381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727BE8FB-DA05-6146-A761-6FB552F754D8}"/>
                  </a:ext>
                </a:extLst>
              </p:cNvPr>
              <p:cNvCxnSpPr>
                <a:cxnSpLocks/>
              </p:cNvCxnSpPr>
              <p:nvPr/>
            </p:nvCxnSpPr>
            <p:spPr>
              <a:xfrm flipH="1">
                <a:off x="1346891" y="5449326"/>
                <a:ext cx="2978588" cy="0"/>
              </a:xfrm>
              <a:prstGeom prst="line">
                <a:avLst/>
              </a:prstGeom>
              <a:ln w="38100"/>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4171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7DA8E-AB04-FE49-954A-CDDF114D40C7}"/>
              </a:ext>
            </a:extLst>
          </p:cNvPr>
          <p:cNvSpPr>
            <a:spLocks noGrp="1"/>
          </p:cNvSpPr>
          <p:nvPr>
            <p:ph type="title"/>
          </p:nvPr>
        </p:nvSpPr>
        <p:spPr>
          <a:xfrm>
            <a:off x="0" y="0"/>
            <a:ext cx="12192000" cy="1325563"/>
          </a:xfrm>
        </p:spPr>
        <p:txBody>
          <a:bodyPr/>
          <a:lstStyle/>
          <a:p>
            <a:pPr algn="ctr"/>
            <a:r>
              <a:rPr lang="en-US" dirty="0"/>
              <a:t>Diet influences zebrafish microbiome</a:t>
            </a:r>
          </a:p>
        </p:txBody>
      </p:sp>
      <p:pic>
        <p:nvPicPr>
          <p:cNvPr id="4" name="Picture 3">
            <a:extLst>
              <a:ext uri="{FF2B5EF4-FFF2-40B4-BE49-F238E27FC236}">
                <a16:creationId xmlns:a16="http://schemas.microsoft.com/office/drawing/2014/main" id="{E1E8954D-B4FD-C84E-BDBF-399533AF0A6C}"/>
              </a:ext>
            </a:extLst>
          </p:cNvPr>
          <p:cNvPicPr>
            <a:picLocks noChangeAspect="1"/>
          </p:cNvPicPr>
          <p:nvPr/>
        </p:nvPicPr>
        <p:blipFill rotWithShape="1">
          <a:blip r:embed="rId3"/>
          <a:srcRect l="2273" t="7379" b="74653"/>
          <a:stretch/>
        </p:blipFill>
        <p:spPr>
          <a:xfrm>
            <a:off x="6505008" y="1790353"/>
            <a:ext cx="5083738" cy="1251015"/>
          </a:xfrm>
          <a:prstGeom prst="rect">
            <a:avLst/>
          </a:prstGeom>
          <a:solidFill>
            <a:schemeClr val="bg1"/>
          </a:solidFill>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0C08F659-F4C3-484A-B9D8-3F9B19FB786C}"/>
              </a:ext>
            </a:extLst>
          </p:cNvPr>
          <p:cNvPicPr>
            <a:picLocks noChangeAspect="1"/>
          </p:cNvPicPr>
          <p:nvPr/>
        </p:nvPicPr>
        <p:blipFill rotWithShape="1">
          <a:blip r:embed="rId4"/>
          <a:srcRect l="4596" t="11708" r="8220" b="75347"/>
          <a:stretch/>
        </p:blipFill>
        <p:spPr>
          <a:xfrm>
            <a:off x="6505008" y="3493037"/>
            <a:ext cx="5083738" cy="1003518"/>
          </a:xfrm>
          <a:prstGeom prst="rect">
            <a:avLst/>
          </a:prstGeom>
          <a:solidFill>
            <a:schemeClr val="bg1"/>
          </a:solidFill>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2187EF67-F468-CE46-AE16-617581D414A4}"/>
              </a:ext>
            </a:extLst>
          </p:cNvPr>
          <p:cNvPicPr>
            <a:picLocks noChangeAspect="1"/>
          </p:cNvPicPr>
          <p:nvPr/>
        </p:nvPicPr>
        <p:blipFill rotWithShape="1">
          <a:blip r:embed="rId5"/>
          <a:srcRect l="6128" t="8965" r="6688" b="72679"/>
          <a:stretch/>
        </p:blipFill>
        <p:spPr>
          <a:xfrm>
            <a:off x="6505008" y="4919148"/>
            <a:ext cx="5083738" cy="1422974"/>
          </a:xfrm>
          <a:prstGeom prst="rect">
            <a:avLst/>
          </a:prstGeom>
          <a:solidFill>
            <a:schemeClr val="bg1"/>
          </a:solidFill>
          <a:effectLst>
            <a:outerShdw blurRad="63500" sx="102000" sy="102000" algn="ctr" rotWithShape="0">
              <a:prstClr val="black">
                <a:alpha val="40000"/>
              </a:prstClr>
            </a:outerShdw>
          </a:effectLst>
        </p:spPr>
      </p:pic>
      <p:sp>
        <p:nvSpPr>
          <p:cNvPr id="9" name="Slide Number Placeholder 2">
            <a:extLst>
              <a:ext uri="{FF2B5EF4-FFF2-40B4-BE49-F238E27FC236}">
                <a16:creationId xmlns:a16="http://schemas.microsoft.com/office/drawing/2014/main" id="{C06DD23A-60B6-AD4A-9A1D-436E4AF7B8B7}"/>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72</a:t>
            </a:fld>
            <a:endParaRPr lang="en-US" dirty="0"/>
          </a:p>
        </p:txBody>
      </p:sp>
      <p:grpSp>
        <p:nvGrpSpPr>
          <p:cNvPr id="53" name="Group 52">
            <a:extLst>
              <a:ext uri="{FF2B5EF4-FFF2-40B4-BE49-F238E27FC236}">
                <a16:creationId xmlns:a16="http://schemas.microsoft.com/office/drawing/2014/main" id="{7BDA8607-F3E1-0F48-AF68-8379DCDA9E20}"/>
              </a:ext>
            </a:extLst>
          </p:cNvPr>
          <p:cNvGrpSpPr/>
          <p:nvPr/>
        </p:nvGrpSpPr>
        <p:grpSpPr>
          <a:xfrm>
            <a:off x="661398" y="1936202"/>
            <a:ext cx="4999444" cy="1285099"/>
            <a:chOff x="661398" y="1936202"/>
            <a:chExt cx="4999444" cy="1285099"/>
          </a:xfrm>
        </p:grpSpPr>
        <p:grpSp>
          <p:nvGrpSpPr>
            <p:cNvPr id="22" name="Group 21">
              <a:extLst>
                <a:ext uri="{FF2B5EF4-FFF2-40B4-BE49-F238E27FC236}">
                  <a16:creationId xmlns:a16="http://schemas.microsoft.com/office/drawing/2014/main" id="{FE153670-5CE4-5549-8F95-EE7C6BA82D22}"/>
                </a:ext>
              </a:extLst>
            </p:cNvPr>
            <p:cNvGrpSpPr/>
            <p:nvPr/>
          </p:nvGrpSpPr>
          <p:grpSpPr>
            <a:xfrm>
              <a:off x="661398" y="1936202"/>
              <a:ext cx="1290970" cy="1285099"/>
              <a:chOff x="661398" y="1936202"/>
              <a:chExt cx="1290970" cy="1285099"/>
            </a:xfrm>
          </p:grpSpPr>
          <p:cxnSp>
            <p:nvCxnSpPr>
              <p:cNvPr id="10" name="Straight Connector 9">
                <a:extLst>
                  <a:ext uri="{FF2B5EF4-FFF2-40B4-BE49-F238E27FC236}">
                    <a16:creationId xmlns:a16="http://schemas.microsoft.com/office/drawing/2014/main" id="{37254C93-EBA5-D746-921C-5860783B5CAE}"/>
                  </a:ext>
                </a:extLst>
              </p:cNvPr>
              <p:cNvCxnSpPr>
                <a:cxnSpLocks/>
              </p:cNvCxnSpPr>
              <p:nvPr/>
            </p:nvCxnSpPr>
            <p:spPr>
              <a:xfrm>
                <a:off x="661403" y="1936202"/>
                <a:ext cx="0" cy="1285099"/>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D10F109-3B19-C544-93C7-80241003404F}"/>
                  </a:ext>
                </a:extLst>
              </p:cNvPr>
              <p:cNvCxnSpPr>
                <a:cxnSpLocks/>
              </p:cNvCxnSpPr>
              <p:nvPr/>
            </p:nvCxnSpPr>
            <p:spPr>
              <a:xfrm flipH="1">
                <a:off x="661398" y="3221301"/>
                <a:ext cx="1290970" cy="0"/>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1D78437E-08E0-064D-AD9B-4433430F59DA}"/>
                </a:ext>
              </a:extLst>
            </p:cNvPr>
            <p:cNvGrpSpPr/>
            <p:nvPr/>
          </p:nvGrpSpPr>
          <p:grpSpPr>
            <a:xfrm>
              <a:off x="2407820" y="1936202"/>
              <a:ext cx="1290970" cy="1285099"/>
              <a:chOff x="2407820" y="1936202"/>
              <a:chExt cx="1290970" cy="1285099"/>
            </a:xfrm>
          </p:grpSpPr>
          <p:cxnSp>
            <p:nvCxnSpPr>
              <p:cNvPr id="16" name="Straight Connector 15">
                <a:extLst>
                  <a:ext uri="{FF2B5EF4-FFF2-40B4-BE49-F238E27FC236}">
                    <a16:creationId xmlns:a16="http://schemas.microsoft.com/office/drawing/2014/main" id="{66D8DC5C-8568-DD4B-891A-E09891A57A34}"/>
                  </a:ext>
                </a:extLst>
              </p:cNvPr>
              <p:cNvCxnSpPr>
                <a:cxnSpLocks/>
              </p:cNvCxnSpPr>
              <p:nvPr/>
            </p:nvCxnSpPr>
            <p:spPr>
              <a:xfrm>
                <a:off x="2407825" y="1936202"/>
                <a:ext cx="0" cy="1285099"/>
              </a:xfrm>
              <a:prstGeom prst="line">
                <a:avLst/>
              </a:prstGeom>
              <a:ln w="381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92D0162-58DC-C24B-9133-D3AF322756DF}"/>
                  </a:ext>
                </a:extLst>
              </p:cNvPr>
              <p:cNvCxnSpPr>
                <a:cxnSpLocks/>
              </p:cNvCxnSpPr>
              <p:nvPr/>
            </p:nvCxnSpPr>
            <p:spPr>
              <a:xfrm flipH="1">
                <a:off x="2407820" y="3221301"/>
                <a:ext cx="1290970" cy="0"/>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20" name="Group 19">
              <a:extLst>
                <a:ext uri="{FF2B5EF4-FFF2-40B4-BE49-F238E27FC236}">
                  <a16:creationId xmlns:a16="http://schemas.microsoft.com/office/drawing/2014/main" id="{258AC09B-E967-2245-B6C8-35F78D86A097}"/>
                </a:ext>
              </a:extLst>
            </p:cNvPr>
            <p:cNvGrpSpPr/>
            <p:nvPr/>
          </p:nvGrpSpPr>
          <p:grpSpPr>
            <a:xfrm>
              <a:off x="4248976" y="1936202"/>
              <a:ext cx="1290970" cy="1285099"/>
              <a:chOff x="4248976" y="1936202"/>
              <a:chExt cx="1290970" cy="1285099"/>
            </a:xfrm>
          </p:grpSpPr>
          <p:cxnSp>
            <p:nvCxnSpPr>
              <p:cNvPr id="18" name="Straight Connector 17">
                <a:extLst>
                  <a:ext uri="{FF2B5EF4-FFF2-40B4-BE49-F238E27FC236}">
                    <a16:creationId xmlns:a16="http://schemas.microsoft.com/office/drawing/2014/main" id="{BB7BE989-4B76-7648-A493-024F24976AA7}"/>
                  </a:ext>
                </a:extLst>
              </p:cNvPr>
              <p:cNvCxnSpPr>
                <a:cxnSpLocks/>
              </p:cNvCxnSpPr>
              <p:nvPr/>
            </p:nvCxnSpPr>
            <p:spPr>
              <a:xfrm>
                <a:off x="4248981" y="1936202"/>
                <a:ext cx="0" cy="1285099"/>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6123176-10BE-2F49-9778-CDC852FC3BD7}"/>
                  </a:ext>
                </a:extLst>
              </p:cNvPr>
              <p:cNvCxnSpPr>
                <a:cxnSpLocks/>
              </p:cNvCxnSpPr>
              <p:nvPr/>
            </p:nvCxnSpPr>
            <p:spPr>
              <a:xfrm flipH="1">
                <a:off x="4248976" y="3221301"/>
                <a:ext cx="1290970"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23" name="Right Arrow 22">
              <a:extLst>
                <a:ext uri="{FF2B5EF4-FFF2-40B4-BE49-F238E27FC236}">
                  <a16:creationId xmlns:a16="http://schemas.microsoft.com/office/drawing/2014/main" id="{357D95AC-A5E1-BF42-A5E0-EE5DFC2C8309}"/>
                </a:ext>
              </a:extLst>
            </p:cNvPr>
            <p:cNvSpPr/>
            <p:nvPr/>
          </p:nvSpPr>
          <p:spPr>
            <a:xfrm>
              <a:off x="1990627" y="2436648"/>
              <a:ext cx="284205" cy="28420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4B1A07E4-13D1-A649-B7E3-42DF9319A71F}"/>
                </a:ext>
              </a:extLst>
            </p:cNvPr>
            <p:cNvSpPr/>
            <p:nvPr/>
          </p:nvSpPr>
          <p:spPr>
            <a:xfrm>
              <a:off x="3822671" y="2436648"/>
              <a:ext cx="284205" cy="28420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D78FB95-C112-134D-A153-806FDC07278A}"/>
                </a:ext>
              </a:extLst>
            </p:cNvPr>
            <p:cNvSpPr/>
            <p:nvPr/>
          </p:nvSpPr>
          <p:spPr>
            <a:xfrm>
              <a:off x="1140544" y="2539611"/>
              <a:ext cx="142102" cy="1421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716FA7-7CE3-7140-9286-8DF0F18272DB}"/>
                </a:ext>
              </a:extLst>
            </p:cNvPr>
            <p:cNvSpPr/>
            <p:nvPr/>
          </p:nvSpPr>
          <p:spPr>
            <a:xfrm>
              <a:off x="1391402" y="2397509"/>
              <a:ext cx="142102" cy="1421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3492A5B-DE67-E149-BE1E-2EE233C0D310}"/>
                </a:ext>
              </a:extLst>
            </p:cNvPr>
            <p:cNvSpPr/>
            <p:nvPr/>
          </p:nvSpPr>
          <p:spPr>
            <a:xfrm>
              <a:off x="1390903" y="2610885"/>
              <a:ext cx="142102" cy="1421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426D2C1-B1BC-E94E-B21F-1CEB224B8058}"/>
                </a:ext>
              </a:extLst>
            </p:cNvPr>
            <p:cNvSpPr/>
            <p:nvPr/>
          </p:nvSpPr>
          <p:spPr>
            <a:xfrm>
              <a:off x="1240192" y="2764409"/>
              <a:ext cx="142102" cy="1421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00354F9-4970-1B4A-B903-A247461F6B21}"/>
                </a:ext>
              </a:extLst>
            </p:cNvPr>
            <p:cNvSpPr/>
            <p:nvPr/>
          </p:nvSpPr>
          <p:spPr>
            <a:xfrm>
              <a:off x="1180625" y="2291344"/>
              <a:ext cx="142102" cy="14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99319CF-1957-6543-B5BC-079FFC118593}"/>
                </a:ext>
              </a:extLst>
            </p:cNvPr>
            <p:cNvSpPr/>
            <p:nvPr/>
          </p:nvSpPr>
          <p:spPr>
            <a:xfrm>
              <a:off x="919312" y="2456975"/>
              <a:ext cx="142102" cy="14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831745B-9D0D-2348-9B5E-68868BD76384}"/>
                </a:ext>
              </a:extLst>
            </p:cNvPr>
            <p:cNvSpPr/>
            <p:nvPr/>
          </p:nvSpPr>
          <p:spPr>
            <a:xfrm>
              <a:off x="973177" y="2706847"/>
              <a:ext cx="142102" cy="14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0F9A700-8CF0-DD4D-B71A-428B2E873EA0}"/>
                </a:ext>
              </a:extLst>
            </p:cNvPr>
            <p:cNvSpPr/>
            <p:nvPr/>
          </p:nvSpPr>
          <p:spPr>
            <a:xfrm>
              <a:off x="2987602" y="2541185"/>
              <a:ext cx="142102" cy="14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3ED1546-B2C5-934E-9965-EA49B21303E5}"/>
                </a:ext>
              </a:extLst>
            </p:cNvPr>
            <p:cNvSpPr/>
            <p:nvPr/>
          </p:nvSpPr>
          <p:spPr>
            <a:xfrm>
              <a:off x="3396525" y="2307283"/>
              <a:ext cx="142102" cy="1421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1AEE602-9D65-BA4E-BEBB-CC5B89F878A9}"/>
                </a:ext>
              </a:extLst>
            </p:cNvPr>
            <p:cNvSpPr/>
            <p:nvPr/>
          </p:nvSpPr>
          <p:spPr>
            <a:xfrm>
              <a:off x="3371502" y="2614683"/>
              <a:ext cx="142102" cy="1421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3247803-A26C-2840-92E1-FF3BCCEE3E37}"/>
                </a:ext>
              </a:extLst>
            </p:cNvPr>
            <p:cNvSpPr/>
            <p:nvPr/>
          </p:nvSpPr>
          <p:spPr>
            <a:xfrm>
              <a:off x="3236583" y="2843311"/>
              <a:ext cx="142102" cy="1421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95DD24C-56D9-3A4B-B60E-18E40195D0B0}"/>
                </a:ext>
              </a:extLst>
            </p:cNvPr>
            <p:cNvSpPr/>
            <p:nvPr/>
          </p:nvSpPr>
          <p:spPr>
            <a:xfrm>
              <a:off x="3058653" y="2114405"/>
              <a:ext cx="142102" cy="1421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3B2C85A-19B2-D044-8CF4-DC9A773EFAFC}"/>
                </a:ext>
              </a:extLst>
            </p:cNvPr>
            <p:cNvSpPr/>
            <p:nvPr/>
          </p:nvSpPr>
          <p:spPr>
            <a:xfrm>
              <a:off x="2570953" y="2525119"/>
              <a:ext cx="142102" cy="14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A467B54-FD7D-1440-AABB-DAAC2A2A298F}"/>
                </a:ext>
              </a:extLst>
            </p:cNvPr>
            <p:cNvSpPr/>
            <p:nvPr/>
          </p:nvSpPr>
          <p:spPr>
            <a:xfrm>
              <a:off x="2600154" y="2856216"/>
              <a:ext cx="142102" cy="14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3FD838B-87CA-BA4A-AC16-9F48F8E3DF6B}"/>
                </a:ext>
              </a:extLst>
            </p:cNvPr>
            <p:cNvSpPr/>
            <p:nvPr/>
          </p:nvSpPr>
          <p:spPr>
            <a:xfrm>
              <a:off x="4528602" y="2425004"/>
              <a:ext cx="142102" cy="14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DECD8EA-DC5F-7643-BDE4-95C6C857D282}"/>
                </a:ext>
              </a:extLst>
            </p:cNvPr>
            <p:cNvSpPr/>
            <p:nvPr/>
          </p:nvSpPr>
          <p:spPr>
            <a:xfrm>
              <a:off x="5384460" y="2061173"/>
              <a:ext cx="142102" cy="1421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D2F2B79-423B-4446-837C-75D42207651D}"/>
                </a:ext>
              </a:extLst>
            </p:cNvPr>
            <p:cNvSpPr/>
            <p:nvPr/>
          </p:nvSpPr>
          <p:spPr>
            <a:xfrm>
              <a:off x="5518740" y="2717671"/>
              <a:ext cx="142102" cy="1421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459D735-2C23-7B43-8A3B-92299C9006C5}"/>
                </a:ext>
              </a:extLst>
            </p:cNvPr>
            <p:cNvSpPr/>
            <p:nvPr/>
          </p:nvSpPr>
          <p:spPr>
            <a:xfrm>
              <a:off x="5242358" y="2899266"/>
              <a:ext cx="142102" cy="1421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B3B7054-3097-294E-AC4E-7F458D187156}"/>
                </a:ext>
              </a:extLst>
            </p:cNvPr>
            <p:cNvSpPr/>
            <p:nvPr/>
          </p:nvSpPr>
          <p:spPr>
            <a:xfrm>
              <a:off x="5059945" y="2022447"/>
              <a:ext cx="142102" cy="1421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1B541A0-82AB-C84D-9CF3-34DF02FF8546}"/>
                </a:ext>
              </a:extLst>
            </p:cNvPr>
            <p:cNvSpPr/>
            <p:nvPr/>
          </p:nvSpPr>
          <p:spPr>
            <a:xfrm>
              <a:off x="4337872" y="2232706"/>
              <a:ext cx="142102" cy="14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83693CA-90B1-D444-AE2C-659B932BF37C}"/>
                </a:ext>
              </a:extLst>
            </p:cNvPr>
            <p:cNvSpPr/>
            <p:nvPr/>
          </p:nvSpPr>
          <p:spPr>
            <a:xfrm>
              <a:off x="4456059" y="2861434"/>
              <a:ext cx="142102" cy="14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35FB0761-005A-F24C-B966-EABD5EBC2798}"/>
              </a:ext>
            </a:extLst>
          </p:cNvPr>
          <p:cNvGrpSpPr/>
          <p:nvPr/>
        </p:nvGrpSpPr>
        <p:grpSpPr>
          <a:xfrm>
            <a:off x="2235959" y="3414179"/>
            <a:ext cx="1850322" cy="1477867"/>
            <a:chOff x="2203680" y="3414179"/>
            <a:chExt cx="1850322" cy="1477867"/>
          </a:xfrm>
        </p:grpSpPr>
        <p:grpSp>
          <p:nvGrpSpPr>
            <p:cNvPr id="52" name="Group 51">
              <a:extLst>
                <a:ext uri="{FF2B5EF4-FFF2-40B4-BE49-F238E27FC236}">
                  <a16:creationId xmlns:a16="http://schemas.microsoft.com/office/drawing/2014/main" id="{EC636FC8-910F-D144-8666-217715F28CE0}"/>
                </a:ext>
              </a:extLst>
            </p:cNvPr>
            <p:cNvGrpSpPr/>
            <p:nvPr/>
          </p:nvGrpSpPr>
          <p:grpSpPr>
            <a:xfrm>
              <a:off x="2203680" y="3414179"/>
              <a:ext cx="1721022" cy="1367716"/>
              <a:chOff x="2806088" y="3529780"/>
              <a:chExt cx="1721022" cy="1367716"/>
            </a:xfrm>
          </p:grpSpPr>
          <p:pic>
            <p:nvPicPr>
              <p:cNvPr id="46" name="Picture 45">
                <a:extLst>
                  <a:ext uri="{FF2B5EF4-FFF2-40B4-BE49-F238E27FC236}">
                    <a16:creationId xmlns:a16="http://schemas.microsoft.com/office/drawing/2014/main" id="{910634B1-70C6-2047-99AC-3E3665223DDB}"/>
                  </a:ext>
                </a:extLst>
              </p:cNvPr>
              <p:cNvPicPr>
                <a:picLocks noChangeAspect="1"/>
              </p:cNvPicPr>
              <p:nvPr/>
            </p:nvPicPr>
            <p:blipFill>
              <a:blip r:embed="rId6"/>
              <a:stretch>
                <a:fillRect/>
              </a:stretch>
            </p:blipFill>
            <p:spPr>
              <a:xfrm>
                <a:off x="3057168" y="3529780"/>
                <a:ext cx="1469942" cy="1367716"/>
              </a:xfrm>
              <a:prstGeom prst="rect">
                <a:avLst/>
              </a:prstGeom>
            </p:spPr>
          </p:pic>
          <p:pic>
            <p:nvPicPr>
              <p:cNvPr id="51" name="Graphic 50" descr="Fire with solid fill">
                <a:extLst>
                  <a:ext uri="{FF2B5EF4-FFF2-40B4-BE49-F238E27FC236}">
                    <a16:creationId xmlns:a16="http://schemas.microsoft.com/office/drawing/2014/main" id="{EB8DD337-844B-3640-A45D-23A4E3FC35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6088" y="4089562"/>
                <a:ext cx="677470" cy="677470"/>
              </a:xfrm>
              <a:prstGeom prst="rect">
                <a:avLst/>
              </a:prstGeom>
            </p:spPr>
          </p:pic>
        </p:grpSp>
        <p:pic>
          <p:nvPicPr>
            <p:cNvPr id="60" name="Graphic 59" descr="Fire with solid fill">
              <a:extLst>
                <a:ext uri="{FF2B5EF4-FFF2-40B4-BE49-F238E27FC236}">
                  <a16:creationId xmlns:a16="http://schemas.microsoft.com/office/drawing/2014/main" id="{E02ADB0B-8122-FA4D-B331-D65847DED8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69885" y="4050132"/>
              <a:ext cx="742314" cy="742314"/>
            </a:xfrm>
            <a:prstGeom prst="rect">
              <a:avLst/>
            </a:prstGeom>
          </p:spPr>
        </p:pic>
        <p:pic>
          <p:nvPicPr>
            <p:cNvPr id="61" name="Graphic 60" descr="Fire with solid fill">
              <a:extLst>
                <a:ext uri="{FF2B5EF4-FFF2-40B4-BE49-F238E27FC236}">
                  <a16:creationId xmlns:a16="http://schemas.microsoft.com/office/drawing/2014/main" id="{AC5771DA-D547-1443-9451-6425B75D2A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78685" y="3996369"/>
              <a:ext cx="675317" cy="675317"/>
            </a:xfrm>
            <a:prstGeom prst="rect">
              <a:avLst/>
            </a:prstGeom>
          </p:spPr>
        </p:pic>
        <p:pic>
          <p:nvPicPr>
            <p:cNvPr id="62" name="Graphic 61" descr="Fire with solid fill">
              <a:extLst>
                <a:ext uri="{FF2B5EF4-FFF2-40B4-BE49-F238E27FC236}">
                  <a16:creationId xmlns:a16="http://schemas.microsoft.com/office/drawing/2014/main" id="{675BE495-591B-8149-B0B1-1BDDB20E77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95356" y="4149732"/>
              <a:ext cx="742314" cy="742314"/>
            </a:xfrm>
            <a:prstGeom prst="rect">
              <a:avLst/>
            </a:prstGeom>
          </p:spPr>
        </p:pic>
        <p:pic>
          <p:nvPicPr>
            <p:cNvPr id="63" name="Graphic 62" descr="Fire with solid fill">
              <a:extLst>
                <a:ext uri="{FF2B5EF4-FFF2-40B4-BE49-F238E27FC236}">
                  <a16:creationId xmlns:a16="http://schemas.microsoft.com/office/drawing/2014/main" id="{DD671CF7-8E1C-9C4F-92BE-117E6DCB5F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6313" y="4149732"/>
              <a:ext cx="742314" cy="742314"/>
            </a:xfrm>
            <a:prstGeom prst="rect">
              <a:avLst/>
            </a:prstGeom>
          </p:spPr>
        </p:pic>
      </p:grpSp>
      <p:grpSp>
        <p:nvGrpSpPr>
          <p:cNvPr id="76" name="Group 75">
            <a:extLst>
              <a:ext uri="{FF2B5EF4-FFF2-40B4-BE49-F238E27FC236}">
                <a16:creationId xmlns:a16="http://schemas.microsoft.com/office/drawing/2014/main" id="{EA709EDF-16DA-D246-9A1C-79B45DC27E3C}"/>
              </a:ext>
            </a:extLst>
          </p:cNvPr>
          <p:cNvGrpSpPr/>
          <p:nvPr/>
        </p:nvGrpSpPr>
        <p:grpSpPr>
          <a:xfrm>
            <a:off x="886961" y="4931942"/>
            <a:ext cx="4481347" cy="1561470"/>
            <a:chOff x="909367" y="5087060"/>
            <a:chExt cx="4481347" cy="1561470"/>
          </a:xfrm>
        </p:grpSpPr>
        <p:grpSp>
          <p:nvGrpSpPr>
            <p:cNvPr id="72" name="Group 71">
              <a:extLst>
                <a:ext uri="{FF2B5EF4-FFF2-40B4-BE49-F238E27FC236}">
                  <a16:creationId xmlns:a16="http://schemas.microsoft.com/office/drawing/2014/main" id="{4A0EA06A-36E0-AC4D-9930-9F4EF8065309}"/>
                </a:ext>
              </a:extLst>
            </p:cNvPr>
            <p:cNvGrpSpPr/>
            <p:nvPr/>
          </p:nvGrpSpPr>
          <p:grpSpPr>
            <a:xfrm>
              <a:off x="4099753" y="5087060"/>
              <a:ext cx="1290961" cy="1290961"/>
              <a:chOff x="4109965" y="4895120"/>
              <a:chExt cx="1290961" cy="1290961"/>
            </a:xfrm>
          </p:grpSpPr>
          <p:pic>
            <p:nvPicPr>
              <p:cNvPr id="59" name="Graphic 58" descr="User with solid fill">
                <a:extLst>
                  <a:ext uri="{FF2B5EF4-FFF2-40B4-BE49-F238E27FC236}">
                    <a16:creationId xmlns:a16="http://schemas.microsoft.com/office/drawing/2014/main" id="{037F3498-4EC2-5E4D-A4C8-2277BF8F85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09965" y="4895120"/>
                <a:ext cx="1290961" cy="1290961"/>
              </a:xfrm>
              <a:prstGeom prst="rect">
                <a:avLst/>
              </a:prstGeom>
            </p:spPr>
          </p:pic>
          <p:sp>
            <p:nvSpPr>
              <p:cNvPr id="66" name="Cross 65">
                <a:extLst>
                  <a:ext uri="{FF2B5EF4-FFF2-40B4-BE49-F238E27FC236}">
                    <a16:creationId xmlns:a16="http://schemas.microsoft.com/office/drawing/2014/main" id="{C754C021-2940-5E4F-807B-E77BBCB639D5}"/>
                  </a:ext>
                </a:extLst>
              </p:cNvPr>
              <p:cNvSpPr/>
              <p:nvPr/>
            </p:nvSpPr>
            <p:spPr>
              <a:xfrm>
                <a:off x="4606740" y="5625381"/>
                <a:ext cx="294444" cy="294444"/>
              </a:xfrm>
              <a:prstGeom prst="plus">
                <a:avLst>
                  <a:gd name="adj" fmla="val 3662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DC89B5ED-AEBB-C140-B3B0-10EBB03CE726}"/>
                </a:ext>
              </a:extLst>
            </p:cNvPr>
            <p:cNvGrpSpPr/>
            <p:nvPr/>
          </p:nvGrpSpPr>
          <p:grpSpPr>
            <a:xfrm>
              <a:off x="2591102" y="5224219"/>
              <a:ext cx="1290961" cy="1290961"/>
              <a:chOff x="2555965" y="5040223"/>
              <a:chExt cx="1290961" cy="1290961"/>
            </a:xfrm>
          </p:grpSpPr>
          <p:pic>
            <p:nvPicPr>
              <p:cNvPr id="57" name="Graphic 56" descr="Rat with solid fill">
                <a:extLst>
                  <a:ext uri="{FF2B5EF4-FFF2-40B4-BE49-F238E27FC236}">
                    <a16:creationId xmlns:a16="http://schemas.microsoft.com/office/drawing/2014/main" id="{883A751A-9748-1E45-A413-58C01B2B5BE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55965" y="5040223"/>
                <a:ext cx="1290961" cy="1290961"/>
              </a:xfrm>
              <a:prstGeom prst="rect">
                <a:avLst/>
              </a:prstGeom>
            </p:spPr>
          </p:pic>
          <p:sp>
            <p:nvSpPr>
              <p:cNvPr id="67" name="Cross 66">
                <a:extLst>
                  <a:ext uri="{FF2B5EF4-FFF2-40B4-BE49-F238E27FC236}">
                    <a16:creationId xmlns:a16="http://schemas.microsoft.com/office/drawing/2014/main" id="{0ED8CAC7-4929-B443-9754-AFF6978F3B9C}"/>
                  </a:ext>
                </a:extLst>
              </p:cNvPr>
              <p:cNvSpPr/>
              <p:nvPr/>
            </p:nvSpPr>
            <p:spPr>
              <a:xfrm>
                <a:off x="2968221" y="5625381"/>
                <a:ext cx="294444" cy="294444"/>
              </a:xfrm>
              <a:prstGeom prst="plus">
                <a:avLst>
                  <a:gd name="adj" fmla="val 3662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A2502684-1399-254A-8F45-8D4EA0165592}"/>
                </a:ext>
              </a:extLst>
            </p:cNvPr>
            <p:cNvGrpSpPr/>
            <p:nvPr/>
          </p:nvGrpSpPr>
          <p:grpSpPr>
            <a:xfrm>
              <a:off x="909367" y="5357569"/>
              <a:ext cx="1290961" cy="1290961"/>
              <a:chOff x="921315" y="4895120"/>
              <a:chExt cx="1290961" cy="1290961"/>
            </a:xfrm>
          </p:grpSpPr>
          <p:pic>
            <p:nvPicPr>
              <p:cNvPr id="55" name="Graphic 54" descr="Fish with solid fill">
                <a:extLst>
                  <a:ext uri="{FF2B5EF4-FFF2-40B4-BE49-F238E27FC236}">
                    <a16:creationId xmlns:a16="http://schemas.microsoft.com/office/drawing/2014/main" id="{2620AC23-6602-A34F-9FAE-4BADAB970A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1315" y="4895120"/>
                <a:ext cx="1290961" cy="1290961"/>
              </a:xfrm>
              <a:prstGeom prst="rect">
                <a:avLst/>
              </a:prstGeom>
            </p:spPr>
          </p:pic>
          <p:sp>
            <p:nvSpPr>
              <p:cNvPr id="68" name="Cross 67">
                <a:extLst>
                  <a:ext uri="{FF2B5EF4-FFF2-40B4-BE49-F238E27FC236}">
                    <a16:creationId xmlns:a16="http://schemas.microsoft.com/office/drawing/2014/main" id="{F34BF896-BED6-CC49-AC51-CE6DF829E094}"/>
                  </a:ext>
                </a:extLst>
              </p:cNvPr>
              <p:cNvSpPr/>
              <p:nvPr/>
            </p:nvSpPr>
            <p:spPr>
              <a:xfrm>
                <a:off x="1559579" y="5411777"/>
                <a:ext cx="243342" cy="243342"/>
              </a:xfrm>
              <a:prstGeom prst="plus">
                <a:avLst>
                  <a:gd name="adj" fmla="val 3662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11450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C2C8A-A9AD-214F-80B8-5A4FDB236E83}"/>
              </a:ext>
            </a:extLst>
          </p:cNvPr>
          <p:cNvSpPr>
            <a:spLocks noGrp="1"/>
          </p:cNvSpPr>
          <p:nvPr>
            <p:ph type="title"/>
          </p:nvPr>
        </p:nvSpPr>
        <p:spPr/>
        <p:txBody>
          <a:bodyPr>
            <a:normAutofit/>
          </a:bodyPr>
          <a:lstStyle/>
          <a:p>
            <a:r>
              <a:rPr lang="en-US" dirty="0"/>
              <a:t>Zebrafish pathogens impair health </a:t>
            </a:r>
            <a:br>
              <a:rPr lang="en-US" dirty="0"/>
            </a:br>
            <a:r>
              <a:rPr lang="en-US" dirty="0"/>
              <a:t>and disrupt gut microbiome</a:t>
            </a:r>
          </a:p>
        </p:txBody>
      </p:sp>
      <p:grpSp>
        <p:nvGrpSpPr>
          <p:cNvPr id="22" name="Group 21">
            <a:extLst>
              <a:ext uri="{FF2B5EF4-FFF2-40B4-BE49-F238E27FC236}">
                <a16:creationId xmlns:a16="http://schemas.microsoft.com/office/drawing/2014/main" id="{104EE7F9-D7AF-6D4F-85C2-2322DF32CAD0}"/>
              </a:ext>
            </a:extLst>
          </p:cNvPr>
          <p:cNvGrpSpPr/>
          <p:nvPr/>
        </p:nvGrpSpPr>
        <p:grpSpPr>
          <a:xfrm>
            <a:off x="2041139" y="3857659"/>
            <a:ext cx="9126881" cy="1683960"/>
            <a:chOff x="2272787" y="3991620"/>
            <a:chExt cx="9126881" cy="1683960"/>
          </a:xfrm>
        </p:grpSpPr>
        <p:pic>
          <p:nvPicPr>
            <p:cNvPr id="4" name="Graphic 3" descr="Germ with solid fill">
              <a:extLst>
                <a:ext uri="{FF2B5EF4-FFF2-40B4-BE49-F238E27FC236}">
                  <a16:creationId xmlns:a16="http://schemas.microsoft.com/office/drawing/2014/main" id="{20DEA4F1-4A55-D041-90DE-CAF12D169C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72787" y="4288611"/>
              <a:ext cx="1180876" cy="1180876"/>
            </a:xfrm>
            <a:prstGeom prst="rect">
              <a:avLst/>
            </a:prstGeom>
          </p:spPr>
        </p:pic>
        <p:pic>
          <p:nvPicPr>
            <p:cNvPr id="5" name="Picture 4">
              <a:extLst>
                <a:ext uri="{FF2B5EF4-FFF2-40B4-BE49-F238E27FC236}">
                  <a16:creationId xmlns:a16="http://schemas.microsoft.com/office/drawing/2014/main" id="{975DBE50-F520-7A47-ACD2-08391BE3A8A4}"/>
                </a:ext>
              </a:extLst>
            </p:cNvPr>
            <p:cNvPicPr>
              <a:picLocks noChangeAspect="1"/>
            </p:cNvPicPr>
            <p:nvPr/>
          </p:nvPicPr>
          <p:blipFill rotWithShape="1">
            <a:blip r:embed="rId5"/>
            <a:srcRect l="8168" t="14400" r="19039" b="66271"/>
            <a:stretch/>
          </p:blipFill>
          <p:spPr>
            <a:xfrm>
              <a:off x="6905897" y="4089279"/>
              <a:ext cx="4493771" cy="1586301"/>
            </a:xfrm>
            <a:prstGeom prst="rect">
              <a:avLst/>
            </a:prstGeom>
            <a:solidFill>
              <a:schemeClr val="bg1"/>
            </a:solidFill>
            <a:effectLst>
              <a:outerShdw blurRad="63500" sx="102000" sy="102000" algn="ctr" rotWithShape="0">
                <a:prstClr val="black">
                  <a:alpha val="40000"/>
                </a:prstClr>
              </a:outerShdw>
            </a:effectLst>
          </p:spPr>
        </p:pic>
        <p:grpSp>
          <p:nvGrpSpPr>
            <p:cNvPr id="6" name="Group 5">
              <a:extLst>
                <a:ext uri="{FF2B5EF4-FFF2-40B4-BE49-F238E27FC236}">
                  <a16:creationId xmlns:a16="http://schemas.microsoft.com/office/drawing/2014/main" id="{64AF5331-60D2-5B4F-9367-3079016AF1B3}"/>
                </a:ext>
              </a:extLst>
            </p:cNvPr>
            <p:cNvGrpSpPr/>
            <p:nvPr/>
          </p:nvGrpSpPr>
          <p:grpSpPr>
            <a:xfrm>
              <a:off x="3476979" y="3991620"/>
              <a:ext cx="1850322" cy="1477867"/>
              <a:chOff x="2203680" y="3414179"/>
              <a:chExt cx="1850322" cy="1477867"/>
            </a:xfrm>
          </p:grpSpPr>
          <p:grpSp>
            <p:nvGrpSpPr>
              <p:cNvPr id="7" name="Group 6">
                <a:extLst>
                  <a:ext uri="{FF2B5EF4-FFF2-40B4-BE49-F238E27FC236}">
                    <a16:creationId xmlns:a16="http://schemas.microsoft.com/office/drawing/2014/main" id="{074EE83B-930E-9342-B136-8AB9DE724F05}"/>
                  </a:ext>
                </a:extLst>
              </p:cNvPr>
              <p:cNvGrpSpPr/>
              <p:nvPr/>
            </p:nvGrpSpPr>
            <p:grpSpPr>
              <a:xfrm>
                <a:off x="2203680" y="3414179"/>
                <a:ext cx="1721022" cy="1367716"/>
                <a:chOff x="2806088" y="3529780"/>
                <a:chExt cx="1721022" cy="1367716"/>
              </a:xfrm>
            </p:grpSpPr>
            <p:pic>
              <p:nvPicPr>
                <p:cNvPr id="12" name="Picture 11">
                  <a:extLst>
                    <a:ext uri="{FF2B5EF4-FFF2-40B4-BE49-F238E27FC236}">
                      <a16:creationId xmlns:a16="http://schemas.microsoft.com/office/drawing/2014/main" id="{903A6EE0-1E9F-684D-93C2-FF25E46E13B4}"/>
                    </a:ext>
                  </a:extLst>
                </p:cNvPr>
                <p:cNvPicPr>
                  <a:picLocks noChangeAspect="1"/>
                </p:cNvPicPr>
                <p:nvPr/>
              </p:nvPicPr>
              <p:blipFill>
                <a:blip r:embed="rId6"/>
                <a:stretch>
                  <a:fillRect/>
                </a:stretch>
              </p:blipFill>
              <p:spPr>
                <a:xfrm>
                  <a:off x="3057168" y="3529780"/>
                  <a:ext cx="1469942" cy="1367716"/>
                </a:xfrm>
                <a:prstGeom prst="rect">
                  <a:avLst/>
                </a:prstGeom>
              </p:spPr>
            </p:pic>
            <p:pic>
              <p:nvPicPr>
                <p:cNvPr id="13" name="Graphic 12" descr="Fire with solid fill">
                  <a:extLst>
                    <a:ext uri="{FF2B5EF4-FFF2-40B4-BE49-F238E27FC236}">
                      <a16:creationId xmlns:a16="http://schemas.microsoft.com/office/drawing/2014/main" id="{BA7CA83B-D307-3D49-A5B3-FC554ED073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6088" y="4089562"/>
                  <a:ext cx="677470" cy="677470"/>
                </a:xfrm>
                <a:prstGeom prst="rect">
                  <a:avLst/>
                </a:prstGeom>
              </p:spPr>
            </p:pic>
          </p:grpSp>
          <p:pic>
            <p:nvPicPr>
              <p:cNvPr id="8" name="Graphic 7" descr="Fire with solid fill">
                <a:extLst>
                  <a:ext uri="{FF2B5EF4-FFF2-40B4-BE49-F238E27FC236}">
                    <a16:creationId xmlns:a16="http://schemas.microsoft.com/office/drawing/2014/main" id="{173D2D78-301E-8B48-AF42-A2F5F9A7DE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69885" y="4050132"/>
                <a:ext cx="742314" cy="742314"/>
              </a:xfrm>
              <a:prstGeom prst="rect">
                <a:avLst/>
              </a:prstGeom>
            </p:spPr>
          </p:pic>
          <p:pic>
            <p:nvPicPr>
              <p:cNvPr id="9" name="Graphic 8" descr="Fire with solid fill">
                <a:extLst>
                  <a:ext uri="{FF2B5EF4-FFF2-40B4-BE49-F238E27FC236}">
                    <a16:creationId xmlns:a16="http://schemas.microsoft.com/office/drawing/2014/main" id="{F46B6832-D396-AA42-A094-0336BD329F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78685" y="3996369"/>
                <a:ext cx="675317" cy="675317"/>
              </a:xfrm>
              <a:prstGeom prst="rect">
                <a:avLst/>
              </a:prstGeom>
            </p:spPr>
          </p:pic>
          <p:pic>
            <p:nvPicPr>
              <p:cNvPr id="10" name="Graphic 9" descr="Fire with solid fill">
                <a:extLst>
                  <a:ext uri="{FF2B5EF4-FFF2-40B4-BE49-F238E27FC236}">
                    <a16:creationId xmlns:a16="http://schemas.microsoft.com/office/drawing/2014/main" id="{8CB2271D-14F2-DD4B-921F-2CB190AF74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95356" y="4149732"/>
                <a:ext cx="742314" cy="742314"/>
              </a:xfrm>
              <a:prstGeom prst="rect">
                <a:avLst/>
              </a:prstGeom>
            </p:spPr>
          </p:pic>
          <p:pic>
            <p:nvPicPr>
              <p:cNvPr id="11" name="Graphic 10" descr="Fire with solid fill">
                <a:extLst>
                  <a:ext uri="{FF2B5EF4-FFF2-40B4-BE49-F238E27FC236}">
                    <a16:creationId xmlns:a16="http://schemas.microsoft.com/office/drawing/2014/main" id="{8E2AC663-0B0C-BD41-8B07-817BF524E9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6313" y="4149732"/>
                <a:ext cx="742314" cy="742314"/>
              </a:xfrm>
              <a:prstGeom prst="rect">
                <a:avLst/>
              </a:prstGeom>
            </p:spPr>
          </p:pic>
        </p:grpSp>
      </p:grpSp>
      <p:grpSp>
        <p:nvGrpSpPr>
          <p:cNvPr id="23" name="Group 22">
            <a:extLst>
              <a:ext uri="{FF2B5EF4-FFF2-40B4-BE49-F238E27FC236}">
                <a16:creationId xmlns:a16="http://schemas.microsoft.com/office/drawing/2014/main" id="{D37DE2C4-4868-2047-817A-AF97A4EADC26}"/>
              </a:ext>
            </a:extLst>
          </p:cNvPr>
          <p:cNvGrpSpPr/>
          <p:nvPr/>
        </p:nvGrpSpPr>
        <p:grpSpPr>
          <a:xfrm>
            <a:off x="2531455" y="2056098"/>
            <a:ext cx="8636565" cy="1290961"/>
            <a:chOff x="2763103" y="2178682"/>
            <a:chExt cx="8636565" cy="1290961"/>
          </a:xfrm>
        </p:grpSpPr>
        <p:pic>
          <p:nvPicPr>
            <p:cNvPr id="15" name="Picture 14">
              <a:extLst>
                <a:ext uri="{FF2B5EF4-FFF2-40B4-BE49-F238E27FC236}">
                  <a16:creationId xmlns:a16="http://schemas.microsoft.com/office/drawing/2014/main" id="{68ACF57C-2320-634B-B3F2-88CB56FC3924}"/>
                </a:ext>
              </a:extLst>
            </p:cNvPr>
            <p:cNvPicPr>
              <a:picLocks noChangeAspect="1"/>
            </p:cNvPicPr>
            <p:nvPr/>
          </p:nvPicPr>
          <p:blipFill rotWithShape="1">
            <a:blip r:embed="rId9"/>
            <a:srcRect l="6077" t="12537" r="7586" b="74288"/>
            <a:stretch/>
          </p:blipFill>
          <p:spPr>
            <a:xfrm>
              <a:off x="6905896" y="2358148"/>
              <a:ext cx="4493772" cy="901258"/>
            </a:xfrm>
            <a:prstGeom prst="rect">
              <a:avLst/>
            </a:prstGeom>
            <a:solidFill>
              <a:schemeClr val="bg1"/>
            </a:solidFill>
            <a:effectLst>
              <a:outerShdw blurRad="63500" sx="102000" sy="102000" algn="ctr" rotWithShape="0">
                <a:prstClr val="black">
                  <a:alpha val="40000"/>
                </a:prstClr>
              </a:outerShdw>
            </a:effectLst>
          </p:spPr>
        </p:pic>
        <p:sp>
          <p:nvSpPr>
            <p:cNvPr id="17" name="Up Arrow 16">
              <a:extLst>
                <a:ext uri="{FF2B5EF4-FFF2-40B4-BE49-F238E27FC236}">
                  <a16:creationId xmlns:a16="http://schemas.microsoft.com/office/drawing/2014/main" id="{F7888354-B338-9641-A5AE-54C5FB713BB1}"/>
                </a:ext>
              </a:extLst>
            </p:cNvPr>
            <p:cNvSpPr/>
            <p:nvPr/>
          </p:nvSpPr>
          <p:spPr>
            <a:xfrm rot="10800000">
              <a:off x="2763103" y="2456217"/>
              <a:ext cx="679621" cy="803189"/>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72E8A7B7-3CD9-BA46-A09E-C733842C285B}"/>
                </a:ext>
              </a:extLst>
            </p:cNvPr>
            <p:cNvGrpSpPr/>
            <p:nvPr/>
          </p:nvGrpSpPr>
          <p:grpSpPr>
            <a:xfrm>
              <a:off x="3611091" y="2178682"/>
              <a:ext cx="1290961" cy="1290961"/>
              <a:chOff x="4142469" y="1968445"/>
              <a:chExt cx="1290961" cy="1290961"/>
            </a:xfrm>
          </p:grpSpPr>
          <p:pic>
            <p:nvPicPr>
              <p:cNvPr id="19" name="Graphic 18" descr="Fish with solid fill">
                <a:extLst>
                  <a:ext uri="{FF2B5EF4-FFF2-40B4-BE49-F238E27FC236}">
                    <a16:creationId xmlns:a16="http://schemas.microsoft.com/office/drawing/2014/main" id="{DA24A735-5961-8D47-841E-BBDB71A3CC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42469" y="1968445"/>
                <a:ext cx="1290961" cy="1290961"/>
              </a:xfrm>
              <a:prstGeom prst="rect">
                <a:avLst/>
              </a:prstGeom>
            </p:spPr>
          </p:pic>
          <p:sp>
            <p:nvSpPr>
              <p:cNvPr id="20" name="Cross 19">
                <a:extLst>
                  <a:ext uri="{FF2B5EF4-FFF2-40B4-BE49-F238E27FC236}">
                    <a16:creationId xmlns:a16="http://schemas.microsoft.com/office/drawing/2014/main" id="{B7D513ED-770B-D943-A881-07F1757287DC}"/>
                  </a:ext>
                </a:extLst>
              </p:cNvPr>
              <p:cNvSpPr/>
              <p:nvPr/>
            </p:nvSpPr>
            <p:spPr>
              <a:xfrm>
                <a:off x="4780733" y="2485102"/>
                <a:ext cx="243342" cy="243342"/>
              </a:xfrm>
              <a:prstGeom prst="plus">
                <a:avLst>
                  <a:gd name="adj" fmla="val 3662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4" name="Slide Number Placeholder 2">
            <a:extLst>
              <a:ext uri="{FF2B5EF4-FFF2-40B4-BE49-F238E27FC236}">
                <a16:creationId xmlns:a16="http://schemas.microsoft.com/office/drawing/2014/main" id="{EC3EC4F0-9B0C-F947-8B28-5B344E8C961A}"/>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73</a:t>
            </a:fld>
            <a:endParaRPr lang="en-US" dirty="0"/>
          </a:p>
        </p:txBody>
      </p:sp>
    </p:spTree>
    <p:extLst>
      <p:ext uri="{BB962C8B-B14F-4D97-AF65-F5344CB8AC3E}">
        <p14:creationId xmlns:p14="http://schemas.microsoft.com/office/powerpoint/2010/main" val="330375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DFB49D-4CCD-A808-2CD1-3DABAEF97C17}"/>
              </a:ext>
            </a:extLst>
          </p:cNvPr>
          <p:cNvPicPr>
            <a:picLocks noChangeAspect="1"/>
          </p:cNvPicPr>
          <p:nvPr/>
        </p:nvPicPr>
        <p:blipFill>
          <a:blip r:embed="rId2"/>
          <a:stretch>
            <a:fillRect/>
          </a:stretch>
        </p:blipFill>
        <p:spPr>
          <a:xfrm>
            <a:off x="3873500" y="2057400"/>
            <a:ext cx="4445000" cy="2743200"/>
          </a:xfrm>
          <a:prstGeom prst="rect">
            <a:avLst/>
          </a:prstGeom>
        </p:spPr>
      </p:pic>
      <p:pic>
        <p:nvPicPr>
          <p:cNvPr id="5" name="Picture 4">
            <a:extLst>
              <a:ext uri="{FF2B5EF4-FFF2-40B4-BE49-F238E27FC236}">
                <a16:creationId xmlns:a16="http://schemas.microsoft.com/office/drawing/2014/main" id="{F5E461D9-E7DB-56A3-C4DA-38973655185D}"/>
              </a:ext>
            </a:extLst>
          </p:cNvPr>
          <p:cNvPicPr>
            <a:picLocks noChangeAspect="1"/>
          </p:cNvPicPr>
          <p:nvPr/>
        </p:nvPicPr>
        <p:blipFill>
          <a:blip r:embed="rId3"/>
          <a:stretch>
            <a:fillRect/>
          </a:stretch>
        </p:blipFill>
        <p:spPr>
          <a:xfrm>
            <a:off x="4025900" y="2209800"/>
            <a:ext cx="4445000" cy="2743200"/>
          </a:xfrm>
          <a:prstGeom prst="rect">
            <a:avLst/>
          </a:prstGeom>
        </p:spPr>
      </p:pic>
      <p:pic>
        <p:nvPicPr>
          <p:cNvPr id="7" name="Picture 6">
            <a:extLst>
              <a:ext uri="{FF2B5EF4-FFF2-40B4-BE49-F238E27FC236}">
                <a16:creationId xmlns:a16="http://schemas.microsoft.com/office/drawing/2014/main" id="{70D70935-2461-CC4B-875A-8EBB4B97155A}"/>
              </a:ext>
            </a:extLst>
          </p:cNvPr>
          <p:cNvPicPr>
            <a:picLocks noChangeAspect="1"/>
          </p:cNvPicPr>
          <p:nvPr/>
        </p:nvPicPr>
        <p:blipFill>
          <a:blip r:embed="rId4"/>
          <a:stretch>
            <a:fillRect/>
          </a:stretch>
        </p:blipFill>
        <p:spPr>
          <a:xfrm>
            <a:off x="4178300" y="2362200"/>
            <a:ext cx="4445000" cy="2743200"/>
          </a:xfrm>
          <a:prstGeom prst="rect">
            <a:avLst/>
          </a:prstGeom>
        </p:spPr>
      </p:pic>
      <p:pic>
        <p:nvPicPr>
          <p:cNvPr id="9" name="Picture 8">
            <a:extLst>
              <a:ext uri="{FF2B5EF4-FFF2-40B4-BE49-F238E27FC236}">
                <a16:creationId xmlns:a16="http://schemas.microsoft.com/office/drawing/2014/main" id="{575857D3-F397-36DF-CE1D-F880B0C36E03}"/>
              </a:ext>
            </a:extLst>
          </p:cNvPr>
          <p:cNvPicPr>
            <a:picLocks noChangeAspect="1"/>
          </p:cNvPicPr>
          <p:nvPr/>
        </p:nvPicPr>
        <p:blipFill>
          <a:blip r:embed="rId5"/>
          <a:stretch>
            <a:fillRect/>
          </a:stretch>
        </p:blipFill>
        <p:spPr>
          <a:xfrm>
            <a:off x="4330700" y="2514600"/>
            <a:ext cx="4445000" cy="2743200"/>
          </a:xfrm>
          <a:prstGeom prst="rect">
            <a:avLst/>
          </a:prstGeom>
        </p:spPr>
      </p:pic>
    </p:spTree>
    <p:extLst>
      <p:ext uri="{BB962C8B-B14F-4D97-AF65-F5344CB8AC3E}">
        <p14:creationId xmlns:p14="http://schemas.microsoft.com/office/powerpoint/2010/main" val="3563860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able&#10;&#10;Description automatically generated">
            <a:extLst>
              <a:ext uri="{FF2B5EF4-FFF2-40B4-BE49-F238E27FC236}">
                <a16:creationId xmlns:a16="http://schemas.microsoft.com/office/drawing/2014/main" id="{CB20B6E6-EAF6-080D-4FB2-43B10AD9B497}"/>
              </a:ext>
            </a:extLst>
          </p:cNvPr>
          <p:cNvPicPr>
            <a:picLocks noChangeAspect="1"/>
          </p:cNvPicPr>
          <p:nvPr/>
        </p:nvPicPr>
        <p:blipFill>
          <a:blip r:embed="rId2"/>
          <a:stretch>
            <a:fillRect/>
          </a:stretch>
        </p:blipFill>
        <p:spPr>
          <a:xfrm>
            <a:off x="411192" y="1278187"/>
            <a:ext cx="3893388" cy="4402268"/>
          </a:xfrm>
          <a:prstGeom prst="rect">
            <a:avLst/>
          </a:prstGeom>
        </p:spPr>
      </p:pic>
      <p:pic>
        <p:nvPicPr>
          <p:cNvPr id="4" name="Picture 4" descr="Chart, bar chart&#10;&#10;Description automatically generated">
            <a:extLst>
              <a:ext uri="{FF2B5EF4-FFF2-40B4-BE49-F238E27FC236}">
                <a16:creationId xmlns:a16="http://schemas.microsoft.com/office/drawing/2014/main" id="{35E44C9C-0558-44E8-9744-2AD2EA66B340}"/>
              </a:ext>
            </a:extLst>
          </p:cNvPr>
          <p:cNvPicPr>
            <a:picLocks noChangeAspect="1"/>
          </p:cNvPicPr>
          <p:nvPr/>
        </p:nvPicPr>
        <p:blipFill>
          <a:blip r:embed="rId3"/>
          <a:stretch>
            <a:fillRect/>
          </a:stretch>
        </p:blipFill>
        <p:spPr>
          <a:xfrm>
            <a:off x="4724400" y="1425830"/>
            <a:ext cx="4827916" cy="4797094"/>
          </a:xfrm>
          <a:prstGeom prst="rect">
            <a:avLst/>
          </a:prstGeom>
        </p:spPr>
      </p:pic>
    </p:spTree>
    <p:extLst>
      <p:ext uri="{BB962C8B-B14F-4D97-AF65-F5344CB8AC3E}">
        <p14:creationId xmlns:p14="http://schemas.microsoft.com/office/powerpoint/2010/main" val="4120178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DFE75-B0CF-0149-85FA-32F9D6FAC31C}"/>
              </a:ext>
            </a:extLst>
          </p:cNvPr>
          <p:cNvSpPr>
            <a:spLocks noGrp="1"/>
          </p:cNvSpPr>
          <p:nvPr>
            <p:ph type="title"/>
          </p:nvPr>
        </p:nvSpPr>
        <p:spPr/>
        <p:txBody>
          <a:bodyPr/>
          <a:lstStyle/>
          <a:p>
            <a:r>
              <a:rPr lang="en-US" i="1" dirty="0"/>
              <a:t>Mycobacterium </a:t>
            </a:r>
            <a:r>
              <a:rPr lang="en-US" i="1" dirty="0" err="1"/>
              <a:t>chelonae</a:t>
            </a:r>
            <a:r>
              <a:rPr lang="en-US" dirty="0"/>
              <a:t> is one of the </a:t>
            </a:r>
            <a:br>
              <a:rPr lang="en-US" dirty="0"/>
            </a:br>
            <a:r>
              <a:rPr lang="en-US" dirty="0"/>
              <a:t>most common zebrafish pathogens</a:t>
            </a:r>
          </a:p>
        </p:txBody>
      </p:sp>
      <p:sp>
        <p:nvSpPr>
          <p:cNvPr id="3" name="Content Placeholder 2">
            <a:extLst>
              <a:ext uri="{FF2B5EF4-FFF2-40B4-BE49-F238E27FC236}">
                <a16:creationId xmlns:a16="http://schemas.microsoft.com/office/drawing/2014/main" id="{46B4D5D2-EA77-EF4F-8D02-9A41C1018934}"/>
              </a:ext>
            </a:extLst>
          </p:cNvPr>
          <p:cNvSpPr>
            <a:spLocks noGrp="1"/>
          </p:cNvSpPr>
          <p:nvPr>
            <p:ph idx="1"/>
          </p:nvPr>
        </p:nvSpPr>
        <p:spPr>
          <a:xfrm>
            <a:off x="681226" y="1545996"/>
            <a:ext cx="7305305" cy="4630967"/>
          </a:xfrm>
        </p:spPr>
        <p:txBody>
          <a:bodyPr>
            <a:normAutofit/>
          </a:bodyPr>
          <a:lstStyle/>
          <a:p>
            <a:r>
              <a:rPr lang="en-US" dirty="0"/>
              <a:t>Source of uncontrolled, inconsistency in results</a:t>
            </a:r>
          </a:p>
          <a:p>
            <a:endParaRPr lang="en-US" dirty="0"/>
          </a:p>
          <a:p>
            <a:r>
              <a:rPr lang="en-US" dirty="0"/>
              <a:t>Transmitted through diet</a:t>
            </a:r>
          </a:p>
          <a:p>
            <a:endParaRPr lang="en-US" dirty="0"/>
          </a:p>
          <a:p>
            <a:r>
              <a:rPr lang="en-US" dirty="0"/>
              <a:t>Injected fish with </a:t>
            </a:r>
            <a:r>
              <a:rPr lang="en-US" i="1" dirty="0"/>
              <a:t>M. </a:t>
            </a:r>
            <a:r>
              <a:rPr lang="en-US" i="1" dirty="0" err="1"/>
              <a:t>chelonae</a:t>
            </a:r>
            <a:r>
              <a:rPr lang="en-US" i="1" dirty="0"/>
              <a:t> </a:t>
            </a:r>
            <a:r>
              <a:rPr lang="en-US" dirty="0"/>
              <a:t>in coelomic cavity at 3mpf</a:t>
            </a:r>
          </a:p>
          <a:p>
            <a:endParaRPr lang="en-US" dirty="0"/>
          </a:p>
          <a:p>
            <a:r>
              <a:rPr lang="en-US" dirty="0"/>
              <a:t>Infection was assessed visually (presence/absence)</a:t>
            </a:r>
          </a:p>
        </p:txBody>
      </p:sp>
      <p:pic>
        <p:nvPicPr>
          <p:cNvPr id="4" name="Picture 3">
            <a:extLst>
              <a:ext uri="{FF2B5EF4-FFF2-40B4-BE49-F238E27FC236}">
                <a16:creationId xmlns:a16="http://schemas.microsoft.com/office/drawing/2014/main" id="{06601868-DE4E-CA4F-A920-7F010524BD8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997" b="3749"/>
          <a:stretch/>
        </p:blipFill>
        <p:spPr>
          <a:xfrm>
            <a:off x="8350401" y="1545996"/>
            <a:ext cx="3160371" cy="2152987"/>
          </a:xfrm>
          <a:prstGeom prst="rect">
            <a:avLst/>
          </a:prstGeom>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914DDABF-B82E-E54D-A809-B256535ED70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50402" y="3936236"/>
            <a:ext cx="3160371" cy="2245896"/>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2">
            <a:extLst>
              <a:ext uri="{FF2B5EF4-FFF2-40B4-BE49-F238E27FC236}">
                <a16:creationId xmlns:a16="http://schemas.microsoft.com/office/drawing/2014/main" id="{E96B5E5D-D3D7-CE47-8A6D-C515DD588A7F}"/>
              </a:ext>
            </a:extLst>
          </p:cNvPr>
          <p:cNvSpPr>
            <a:spLocks noGrp="1"/>
          </p:cNvSpPr>
          <p:nvPr>
            <p:ph type="sldNum" sz="quarter" idx="12"/>
          </p:nvPr>
        </p:nvSpPr>
        <p:spPr>
          <a:xfrm>
            <a:off x="9220200" y="6317061"/>
            <a:ext cx="2743200" cy="365125"/>
          </a:xfrm>
        </p:spPr>
        <p:txBody>
          <a:bodyPr/>
          <a:lstStyle/>
          <a:p>
            <a:fld id="{DE990E1F-9637-AB43-A342-48E6794A57A1}" type="slidenum">
              <a:rPr lang="en-US" smtClean="0"/>
              <a:t>9</a:t>
            </a:fld>
            <a:endParaRPr lang="en-US" dirty="0"/>
          </a:p>
        </p:txBody>
      </p:sp>
    </p:spTree>
    <p:extLst>
      <p:ext uri="{BB962C8B-B14F-4D97-AF65-F5344CB8AC3E}">
        <p14:creationId xmlns:p14="http://schemas.microsoft.com/office/powerpoint/2010/main" val="195871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18556</TotalTime>
  <Words>4346</Words>
  <Application>Microsoft Macintosh PowerPoint</Application>
  <PresentationFormat>Widescreen</PresentationFormat>
  <Paragraphs>493</Paragraphs>
  <Slides>74</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74</vt:i4>
      </vt:variant>
    </vt:vector>
  </HeadingPairs>
  <TitlesOfParts>
    <vt:vector size="79" baseType="lpstr">
      <vt:lpstr>Arial</vt:lpstr>
      <vt:lpstr>Arial Black</vt:lpstr>
      <vt:lpstr>Calibri</vt:lpstr>
      <vt:lpstr>Calibri Light</vt:lpstr>
      <vt:lpstr>Office Theme</vt:lpstr>
      <vt:lpstr>Diet and pathogen exposure differentially impact zebrafish gut microbiome and physiology</vt:lpstr>
      <vt:lpstr>How do multiple exposure types impact host-associated microbiomes?</vt:lpstr>
      <vt:lpstr>Zebrafish are an emerging fundamental microbiome research model</vt:lpstr>
      <vt:lpstr>No standard reference diet currently exists  for zebrafish studies</vt:lpstr>
      <vt:lpstr>Unclear interaction effect of diet, the microbiome and pathogen exposure to influence zebrafish health</vt:lpstr>
      <vt:lpstr>PowerPoint Presentation</vt:lpstr>
      <vt:lpstr>Common laboratory zebrafish diets</vt:lpstr>
      <vt:lpstr>PowerPoint Presentation</vt:lpstr>
      <vt:lpstr>Mycobacterium chelonae is one of the  most common zebrafish pathogens</vt:lpstr>
      <vt:lpstr>PowerPoint Presentation</vt:lpstr>
      <vt:lpstr>Weight and body condition score</vt:lpstr>
      <vt:lpstr>ZIRC fed fish tend to weigh more and  have a higher body condition score</vt:lpstr>
      <vt:lpstr>PowerPoint Presentation</vt:lpstr>
      <vt:lpstr>PowerPoint Presentation</vt:lpstr>
      <vt:lpstr>Sex differences in weight and body condition score of 3mo control fish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Development</vt:lpstr>
      <vt:lpstr>Alpha Diversity</vt:lpstr>
      <vt:lpstr>PowerPoint Presentation</vt:lpstr>
      <vt:lpstr>Beta Diversity</vt:lpstr>
      <vt:lpstr>PowerPoint Presentation</vt:lpstr>
      <vt:lpstr>PowerPoint Presentation</vt:lpstr>
      <vt:lpstr>PowerPoint Presentation</vt:lpstr>
      <vt:lpstr>Development and Diet</vt:lpstr>
      <vt:lpstr>Alpha Diversity</vt:lpstr>
      <vt:lpstr>PowerPoint Presentation</vt:lpstr>
      <vt:lpstr>Beta Diversity</vt:lpstr>
      <vt:lpstr>PowerPoint Presentation</vt:lpstr>
      <vt:lpstr>PowerPoint Presentation</vt:lpstr>
      <vt:lpstr>PowerPoint Presentation</vt:lpstr>
      <vt:lpstr>PowerPoint Presentation</vt:lpstr>
      <vt:lpstr>Physiology did not differ significantly between time points within diets</vt:lpstr>
      <vt:lpstr>PowerPoint Presentation</vt:lpstr>
      <vt:lpstr>Higher gut microbial diversity is linked to lower body condition score</vt:lpstr>
      <vt:lpstr>PowerPoint Presentation</vt:lpstr>
      <vt:lpstr>PowerPoint Presentation</vt:lpstr>
      <vt:lpstr>Differential abundance of genera at 6 months</vt:lpstr>
      <vt:lpstr>Differentially abundant genera at 6 months</vt:lpstr>
      <vt:lpstr>Could these differences in the microbiome affect  how fish respond to pathogen exposure?</vt:lpstr>
      <vt:lpstr>Mycobacterium exposure may be limiting microbiome diversification</vt:lpstr>
      <vt:lpstr>PowerPoint Presentation</vt:lpstr>
      <vt:lpstr>ZIRC fed fish appear more sensitive to pathogen exposure</vt:lpstr>
      <vt:lpstr>PowerPoint Presentation</vt:lpstr>
      <vt:lpstr>PowerPoint Presentation</vt:lpstr>
      <vt:lpstr>Gut microbial composition at final time point between exposed an unexposed fish</vt:lpstr>
      <vt:lpstr>PowerPoint Presentation</vt:lpstr>
      <vt:lpstr>Gut microbial composition of diets at final time point between exposed an unexposed fish</vt:lpstr>
      <vt:lpstr>PowerPoint Presentation</vt:lpstr>
      <vt:lpstr>PowerPoint Presentation</vt:lpstr>
      <vt:lpstr>PowerPoint Presentation</vt:lpstr>
      <vt:lpstr>Log abundance of Mycobacterium genera</vt:lpstr>
      <vt:lpstr>PowerPoint Presentation</vt:lpstr>
      <vt:lpstr>PowerPoint Presentation</vt:lpstr>
      <vt:lpstr>Diet differentially impacts physiology and  gut microbiome development in zebrafish </vt:lpstr>
      <vt:lpstr>Diet should be carefully considered  in microbiome-targeted zebrafish studies</vt:lpstr>
      <vt:lpstr>Future directions</vt:lpstr>
      <vt:lpstr>Acknowledgements</vt:lpstr>
      <vt:lpstr>PowerPoint Presentation</vt:lpstr>
      <vt:lpstr>PowerPoint Presentation</vt:lpstr>
      <vt:lpstr>Major Feedback</vt:lpstr>
      <vt:lpstr>Minor Feedback</vt:lpstr>
      <vt:lpstr>Knitpicks</vt:lpstr>
      <vt:lpstr>Additional comments</vt:lpstr>
      <vt:lpstr>Diet can influence zebrafish physiology</vt:lpstr>
      <vt:lpstr>Diet influences zebrafish microbiome</vt:lpstr>
      <vt:lpstr>Zebrafish pathogens impair health  and disrupt gut microbiome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Sieler Jr, Michael James</dc:creator>
  <cp:lastModifiedBy>Sieler Jr, Michael James</cp:lastModifiedBy>
  <cp:revision>182</cp:revision>
  <dcterms:created xsi:type="dcterms:W3CDTF">2022-02-10T23:20:18Z</dcterms:created>
  <dcterms:modified xsi:type="dcterms:W3CDTF">2022-10-29T23:17:29Z</dcterms:modified>
</cp:coreProperties>
</file>